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4" r:id="rId8"/>
    <p:sldId id="263" r:id="rId9"/>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272A"/>
    <a:srgbClr val="6078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33" autoAdjust="0"/>
    <p:restoredTop sz="94660"/>
  </p:normalViewPr>
  <p:slideViewPr>
    <p:cSldViewPr snapToGrid="0">
      <p:cViewPr varScale="1">
        <p:scale>
          <a:sx n="153" d="100"/>
          <a:sy n="153" d="100"/>
        </p:scale>
        <p:origin x="176" y="7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A289401-65B1-4EC7-AD6C-2165359112AE}"/>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02F100E7-97B9-45B5-B216-B8032CD0D6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B66ECD6F-0306-4895-A282-66C7EDC00E0B}"/>
              </a:ext>
            </a:extLst>
          </p:cNvPr>
          <p:cNvSpPr>
            <a:spLocks noGrp="1"/>
          </p:cNvSpPr>
          <p:nvPr>
            <p:ph type="dt" sz="half" idx="10"/>
          </p:nvPr>
        </p:nvSpPr>
        <p:spPr/>
        <p:txBody>
          <a:bodyPr/>
          <a:lstStyle/>
          <a:p>
            <a:fld id="{4FC6F427-A1AB-4162-BFD2-F0276A6A85E4}" type="datetimeFigureOut">
              <a:rPr lang="ru-RU" smtClean="0"/>
              <a:t>16.05.2025</a:t>
            </a:fld>
            <a:endParaRPr lang="ru-RU"/>
          </a:p>
        </p:txBody>
      </p:sp>
      <p:sp>
        <p:nvSpPr>
          <p:cNvPr id="5" name="Нижний колонтитул 4">
            <a:extLst>
              <a:ext uri="{FF2B5EF4-FFF2-40B4-BE49-F238E27FC236}">
                <a16:creationId xmlns:a16="http://schemas.microsoft.com/office/drawing/2014/main" id="{A313422D-383F-41B0-B850-A8B342A57B7A}"/>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E33D0FB-9316-4485-9A50-551DE2ACD439}"/>
              </a:ext>
            </a:extLst>
          </p:cNvPr>
          <p:cNvSpPr>
            <a:spLocks noGrp="1"/>
          </p:cNvSpPr>
          <p:nvPr>
            <p:ph type="sldNum" sz="quarter" idx="12"/>
          </p:nvPr>
        </p:nvSpPr>
        <p:spPr/>
        <p:txBody>
          <a:bodyPr/>
          <a:lstStyle/>
          <a:p>
            <a:fld id="{0C71AD10-7D81-4D30-88ED-B18088A6D894}" type="slidenum">
              <a:rPr lang="ru-RU" smtClean="0"/>
              <a:t>‹#›</a:t>
            </a:fld>
            <a:endParaRPr lang="ru-RU"/>
          </a:p>
        </p:txBody>
      </p:sp>
    </p:spTree>
    <p:extLst>
      <p:ext uri="{BB962C8B-B14F-4D97-AF65-F5344CB8AC3E}">
        <p14:creationId xmlns:p14="http://schemas.microsoft.com/office/powerpoint/2010/main" val="31557831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694D8E5-4819-4B89-ABDA-A4CC0C329E5D}"/>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B1DF2886-9A2F-4E48-8CC1-80C596B789B9}"/>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2A997587-C63A-4DE3-8B16-213A5588CF1F}"/>
              </a:ext>
            </a:extLst>
          </p:cNvPr>
          <p:cNvSpPr>
            <a:spLocks noGrp="1"/>
          </p:cNvSpPr>
          <p:nvPr>
            <p:ph type="dt" sz="half" idx="10"/>
          </p:nvPr>
        </p:nvSpPr>
        <p:spPr/>
        <p:txBody>
          <a:bodyPr/>
          <a:lstStyle/>
          <a:p>
            <a:fld id="{4FC6F427-A1AB-4162-BFD2-F0276A6A85E4}" type="datetimeFigureOut">
              <a:rPr lang="ru-RU" smtClean="0"/>
              <a:t>16.05.2025</a:t>
            </a:fld>
            <a:endParaRPr lang="ru-RU"/>
          </a:p>
        </p:txBody>
      </p:sp>
      <p:sp>
        <p:nvSpPr>
          <p:cNvPr id="5" name="Нижний колонтитул 4">
            <a:extLst>
              <a:ext uri="{FF2B5EF4-FFF2-40B4-BE49-F238E27FC236}">
                <a16:creationId xmlns:a16="http://schemas.microsoft.com/office/drawing/2014/main" id="{5CBF125F-D61D-4ACF-AEEB-27996E8FC437}"/>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E36C3CD-AAC8-4908-8ECB-03BBCDAB9A44}"/>
              </a:ext>
            </a:extLst>
          </p:cNvPr>
          <p:cNvSpPr>
            <a:spLocks noGrp="1"/>
          </p:cNvSpPr>
          <p:nvPr>
            <p:ph type="sldNum" sz="quarter" idx="12"/>
          </p:nvPr>
        </p:nvSpPr>
        <p:spPr/>
        <p:txBody>
          <a:bodyPr/>
          <a:lstStyle/>
          <a:p>
            <a:fld id="{0C71AD10-7D81-4D30-88ED-B18088A6D894}" type="slidenum">
              <a:rPr lang="ru-RU" smtClean="0"/>
              <a:t>‹#›</a:t>
            </a:fld>
            <a:endParaRPr lang="ru-RU"/>
          </a:p>
        </p:txBody>
      </p:sp>
    </p:spTree>
    <p:extLst>
      <p:ext uri="{BB962C8B-B14F-4D97-AF65-F5344CB8AC3E}">
        <p14:creationId xmlns:p14="http://schemas.microsoft.com/office/powerpoint/2010/main" val="34586915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CBDDFB91-FF74-4997-AEC9-9E9B015573BD}"/>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315208C1-3F47-47FF-A609-206863F9E4EB}"/>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EEADDAC4-F288-4DF9-B342-45CADEFF7346}"/>
              </a:ext>
            </a:extLst>
          </p:cNvPr>
          <p:cNvSpPr>
            <a:spLocks noGrp="1"/>
          </p:cNvSpPr>
          <p:nvPr>
            <p:ph type="dt" sz="half" idx="10"/>
          </p:nvPr>
        </p:nvSpPr>
        <p:spPr/>
        <p:txBody>
          <a:bodyPr/>
          <a:lstStyle/>
          <a:p>
            <a:fld id="{4FC6F427-A1AB-4162-BFD2-F0276A6A85E4}" type="datetimeFigureOut">
              <a:rPr lang="ru-RU" smtClean="0"/>
              <a:t>16.05.2025</a:t>
            </a:fld>
            <a:endParaRPr lang="ru-RU"/>
          </a:p>
        </p:txBody>
      </p:sp>
      <p:sp>
        <p:nvSpPr>
          <p:cNvPr id="5" name="Нижний колонтитул 4">
            <a:extLst>
              <a:ext uri="{FF2B5EF4-FFF2-40B4-BE49-F238E27FC236}">
                <a16:creationId xmlns:a16="http://schemas.microsoft.com/office/drawing/2014/main" id="{3C9411B7-EEE2-4DB4-BA1C-92DD6FDB709A}"/>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ADA66D9F-E5A9-433B-BC29-705A9CF30341}"/>
              </a:ext>
            </a:extLst>
          </p:cNvPr>
          <p:cNvSpPr>
            <a:spLocks noGrp="1"/>
          </p:cNvSpPr>
          <p:nvPr>
            <p:ph type="sldNum" sz="quarter" idx="12"/>
          </p:nvPr>
        </p:nvSpPr>
        <p:spPr/>
        <p:txBody>
          <a:bodyPr/>
          <a:lstStyle/>
          <a:p>
            <a:fld id="{0C71AD10-7D81-4D30-88ED-B18088A6D894}" type="slidenum">
              <a:rPr lang="ru-RU" smtClean="0"/>
              <a:t>‹#›</a:t>
            </a:fld>
            <a:endParaRPr lang="ru-RU"/>
          </a:p>
        </p:txBody>
      </p:sp>
    </p:spTree>
    <p:extLst>
      <p:ext uri="{BB962C8B-B14F-4D97-AF65-F5344CB8AC3E}">
        <p14:creationId xmlns:p14="http://schemas.microsoft.com/office/powerpoint/2010/main" val="2462615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94352EB-8288-4721-BFFD-951DAB9CEF02}"/>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8F90BFA3-56F9-4145-825A-039B201687ED}"/>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2D16026E-A9BC-4775-B74B-CC221CB1CE65}"/>
              </a:ext>
            </a:extLst>
          </p:cNvPr>
          <p:cNvSpPr>
            <a:spLocks noGrp="1"/>
          </p:cNvSpPr>
          <p:nvPr>
            <p:ph type="dt" sz="half" idx="10"/>
          </p:nvPr>
        </p:nvSpPr>
        <p:spPr/>
        <p:txBody>
          <a:bodyPr/>
          <a:lstStyle/>
          <a:p>
            <a:fld id="{4FC6F427-A1AB-4162-BFD2-F0276A6A85E4}" type="datetimeFigureOut">
              <a:rPr lang="ru-RU" smtClean="0"/>
              <a:t>16.05.2025</a:t>
            </a:fld>
            <a:endParaRPr lang="ru-RU"/>
          </a:p>
        </p:txBody>
      </p:sp>
      <p:sp>
        <p:nvSpPr>
          <p:cNvPr id="5" name="Нижний колонтитул 4">
            <a:extLst>
              <a:ext uri="{FF2B5EF4-FFF2-40B4-BE49-F238E27FC236}">
                <a16:creationId xmlns:a16="http://schemas.microsoft.com/office/drawing/2014/main" id="{AAB11ABA-92AA-43D7-A315-B7600FDF31F0}"/>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76A336DF-FB29-47E7-A9CE-E741FCC0FA9D}"/>
              </a:ext>
            </a:extLst>
          </p:cNvPr>
          <p:cNvSpPr>
            <a:spLocks noGrp="1"/>
          </p:cNvSpPr>
          <p:nvPr>
            <p:ph type="sldNum" sz="quarter" idx="12"/>
          </p:nvPr>
        </p:nvSpPr>
        <p:spPr/>
        <p:txBody>
          <a:bodyPr/>
          <a:lstStyle/>
          <a:p>
            <a:fld id="{0C71AD10-7D81-4D30-88ED-B18088A6D894}" type="slidenum">
              <a:rPr lang="ru-RU" smtClean="0"/>
              <a:t>‹#›</a:t>
            </a:fld>
            <a:endParaRPr lang="ru-RU"/>
          </a:p>
        </p:txBody>
      </p:sp>
    </p:spTree>
    <p:extLst>
      <p:ext uri="{BB962C8B-B14F-4D97-AF65-F5344CB8AC3E}">
        <p14:creationId xmlns:p14="http://schemas.microsoft.com/office/powerpoint/2010/main" val="29879353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EB4E915-0A89-4DD3-A58D-C5E2C78FB2DE}"/>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FFAF2E16-9908-4441-B07C-31F7561397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13D43D89-E288-4E33-898D-982A35A2BBF1}"/>
              </a:ext>
            </a:extLst>
          </p:cNvPr>
          <p:cNvSpPr>
            <a:spLocks noGrp="1"/>
          </p:cNvSpPr>
          <p:nvPr>
            <p:ph type="dt" sz="half" idx="10"/>
          </p:nvPr>
        </p:nvSpPr>
        <p:spPr/>
        <p:txBody>
          <a:bodyPr/>
          <a:lstStyle/>
          <a:p>
            <a:fld id="{4FC6F427-A1AB-4162-BFD2-F0276A6A85E4}" type="datetimeFigureOut">
              <a:rPr lang="ru-RU" smtClean="0"/>
              <a:t>16.05.2025</a:t>
            </a:fld>
            <a:endParaRPr lang="ru-RU"/>
          </a:p>
        </p:txBody>
      </p:sp>
      <p:sp>
        <p:nvSpPr>
          <p:cNvPr id="5" name="Нижний колонтитул 4">
            <a:extLst>
              <a:ext uri="{FF2B5EF4-FFF2-40B4-BE49-F238E27FC236}">
                <a16:creationId xmlns:a16="http://schemas.microsoft.com/office/drawing/2014/main" id="{73025FC7-4A1F-4373-999E-746E26D5D52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C3BB97BB-25E8-47FA-B53A-E8DF24354881}"/>
              </a:ext>
            </a:extLst>
          </p:cNvPr>
          <p:cNvSpPr>
            <a:spLocks noGrp="1"/>
          </p:cNvSpPr>
          <p:nvPr>
            <p:ph type="sldNum" sz="quarter" idx="12"/>
          </p:nvPr>
        </p:nvSpPr>
        <p:spPr/>
        <p:txBody>
          <a:bodyPr/>
          <a:lstStyle/>
          <a:p>
            <a:fld id="{0C71AD10-7D81-4D30-88ED-B18088A6D894}" type="slidenum">
              <a:rPr lang="ru-RU" smtClean="0"/>
              <a:t>‹#›</a:t>
            </a:fld>
            <a:endParaRPr lang="ru-RU"/>
          </a:p>
        </p:txBody>
      </p:sp>
    </p:spTree>
    <p:extLst>
      <p:ext uri="{BB962C8B-B14F-4D97-AF65-F5344CB8AC3E}">
        <p14:creationId xmlns:p14="http://schemas.microsoft.com/office/powerpoint/2010/main" val="27307071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E18B695-DADC-4EBA-8CD3-38391644543D}"/>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7EDC8418-AF3E-405E-A170-D4E99CE8C29D}"/>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2D7260F0-EDB7-47BD-B790-4B756ED77FD8}"/>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95AE35AA-698D-4014-B594-7BD8B07B36EE}"/>
              </a:ext>
            </a:extLst>
          </p:cNvPr>
          <p:cNvSpPr>
            <a:spLocks noGrp="1"/>
          </p:cNvSpPr>
          <p:nvPr>
            <p:ph type="dt" sz="half" idx="10"/>
          </p:nvPr>
        </p:nvSpPr>
        <p:spPr/>
        <p:txBody>
          <a:bodyPr/>
          <a:lstStyle/>
          <a:p>
            <a:fld id="{4FC6F427-A1AB-4162-BFD2-F0276A6A85E4}" type="datetimeFigureOut">
              <a:rPr lang="ru-RU" smtClean="0"/>
              <a:t>16.05.2025</a:t>
            </a:fld>
            <a:endParaRPr lang="ru-RU"/>
          </a:p>
        </p:txBody>
      </p:sp>
      <p:sp>
        <p:nvSpPr>
          <p:cNvPr id="6" name="Нижний колонтитул 5">
            <a:extLst>
              <a:ext uri="{FF2B5EF4-FFF2-40B4-BE49-F238E27FC236}">
                <a16:creationId xmlns:a16="http://schemas.microsoft.com/office/drawing/2014/main" id="{20926355-7109-4F82-AE9A-EAAE680B352E}"/>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0F6FADBE-AC16-4E5A-9541-DCC84067A068}"/>
              </a:ext>
            </a:extLst>
          </p:cNvPr>
          <p:cNvSpPr>
            <a:spLocks noGrp="1"/>
          </p:cNvSpPr>
          <p:nvPr>
            <p:ph type="sldNum" sz="quarter" idx="12"/>
          </p:nvPr>
        </p:nvSpPr>
        <p:spPr/>
        <p:txBody>
          <a:bodyPr/>
          <a:lstStyle/>
          <a:p>
            <a:fld id="{0C71AD10-7D81-4D30-88ED-B18088A6D894}" type="slidenum">
              <a:rPr lang="ru-RU" smtClean="0"/>
              <a:t>‹#›</a:t>
            </a:fld>
            <a:endParaRPr lang="ru-RU"/>
          </a:p>
        </p:txBody>
      </p:sp>
    </p:spTree>
    <p:extLst>
      <p:ext uri="{BB962C8B-B14F-4D97-AF65-F5344CB8AC3E}">
        <p14:creationId xmlns:p14="http://schemas.microsoft.com/office/powerpoint/2010/main" val="2079272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979EFC5-E60E-4D38-9760-93491227A37D}"/>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0B1038AC-1864-471D-827C-1CBD75FF78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D7836188-373D-4FC9-8EF6-919B9A2C43F9}"/>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CAECAD07-4FC5-45A3-866F-FCC14BE0A6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94ABEE1E-C829-4B50-BE04-A40860BAB027}"/>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0AC5C3DB-95EC-41ED-B186-E3E2F5BEBDE9}"/>
              </a:ext>
            </a:extLst>
          </p:cNvPr>
          <p:cNvSpPr>
            <a:spLocks noGrp="1"/>
          </p:cNvSpPr>
          <p:nvPr>
            <p:ph type="dt" sz="half" idx="10"/>
          </p:nvPr>
        </p:nvSpPr>
        <p:spPr/>
        <p:txBody>
          <a:bodyPr/>
          <a:lstStyle/>
          <a:p>
            <a:fld id="{4FC6F427-A1AB-4162-BFD2-F0276A6A85E4}" type="datetimeFigureOut">
              <a:rPr lang="ru-RU" smtClean="0"/>
              <a:t>16.05.2025</a:t>
            </a:fld>
            <a:endParaRPr lang="ru-RU"/>
          </a:p>
        </p:txBody>
      </p:sp>
      <p:sp>
        <p:nvSpPr>
          <p:cNvPr id="8" name="Нижний колонтитул 7">
            <a:extLst>
              <a:ext uri="{FF2B5EF4-FFF2-40B4-BE49-F238E27FC236}">
                <a16:creationId xmlns:a16="http://schemas.microsoft.com/office/drawing/2014/main" id="{650624B0-92AD-4B98-882F-C5583113D2C0}"/>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53C06EE3-A996-4DCC-9376-F83BA01958CE}"/>
              </a:ext>
            </a:extLst>
          </p:cNvPr>
          <p:cNvSpPr>
            <a:spLocks noGrp="1"/>
          </p:cNvSpPr>
          <p:nvPr>
            <p:ph type="sldNum" sz="quarter" idx="12"/>
          </p:nvPr>
        </p:nvSpPr>
        <p:spPr/>
        <p:txBody>
          <a:bodyPr/>
          <a:lstStyle/>
          <a:p>
            <a:fld id="{0C71AD10-7D81-4D30-88ED-B18088A6D894}" type="slidenum">
              <a:rPr lang="ru-RU" smtClean="0"/>
              <a:t>‹#›</a:t>
            </a:fld>
            <a:endParaRPr lang="ru-RU"/>
          </a:p>
        </p:txBody>
      </p:sp>
    </p:spTree>
    <p:extLst>
      <p:ext uri="{BB962C8B-B14F-4D97-AF65-F5344CB8AC3E}">
        <p14:creationId xmlns:p14="http://schemas.microsoft.com/office/powerpoint/2010/main" val="37462363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5761625-23F4-423A-A17F-AB435B5841BA}"/>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7C1DFF78-EF1B-448E-88BC-BCCA436AA678}"/>
              </a:ext>
            </a:extLst>
          </p:cNvPr>
          <p:cNvSpPr>
            <a:spLocks noGrp="1"/>
          </p:cNvSpPr>
          <p:nvPr>
            <p:ph type="dt" sz="half" idx="10"/>
          </p:nvPr>
        </p:nvSpPr>
        <p:spPr/>
        <p:txBody>
          <a:bodyPr/>
          <a:lstStyle/>
          <a:p>
            <a:fld id="{4FC6F427-A1AB-4162-BFD2-F0276A6A85E4}" type="datetimeFigureOut">
              <a:rPr lang="ru-RU" smtClean="0"/>
              <a:t>16.05.2025</a:t>
            </a:fld>
            <a:endParaRPr lang="ru-RU"/>
          </a:p>
        </p:txBody>
      </p:sp>
      <p:sp>
        <p:nvSpPr>
          <p:cNvPr id="4" name="Нижний колонтитул 3">
            <a:extLst>
              <a:ext uri="{FF2B5EF4-FFF2-40B4-BE49-F238E27FC236}">
                <a16:creationId xmlns:a16="http://schemas.microsoft.com/office/drawing/2014/main" id="{70208876-A273-4389-BE1B-17FA1D59FDF0}"/>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C39DCEE2-86A8-414B-9A20-23D8A8073000}"/>
              </a:ext>
            </a:extLst>
          </p:cNvPr>
          <p:cNvSpPr>
            <a:spLocks noGrp="1"/>
          </p:cNvSpPr>
          <p:nvPr>
            <p:ph type="sldNum" sz="quarter" idx="12"/>
          </p:nvPr>
        </p:nvSpPr>
        <p:spPr/>
        <p:txBody>
          <a:bodyPr/>
          <a:lstStyle/>
          <a:p>
            <a:fld id="{0C71AD10-7D81-4D30-88ED-B18088A6D894}" type="slidenum">
              <a:rPr lang="ru-RU" smtClean="0"/>
              <a:t>‹#›</a:t>
            </a:fld>
            <a:endParaRPr lang="ru-RU"/>
          </a:p>
        </p:txBody>
      </p:sp>
    </p:spTree>
    <p:extLst>
      <p:ext uri="{BB962C8B-B14F-4D97-AF65-F5344CB8AC3E}">
        <p14:creationId xmlns:p14="http://schemas.microsoft.com/office/powerpoint/2010/main" val="2442032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DB76A3AD-9056-418B-87E6-8FB27E099ABB}"/>
              </a:ext>
            </a:extLst>
          </p:cNvPr>
          <p:cNvSpPr>
            <a:spLocks noGrp="1"/>
          </p:cNvSpPr>
          <p:nvPr>
            <p:ph type="dt" sz="half" idx="10"/>
          </p:nvPr>
        </p:nvSpPr>
        <p:spPr/>
        <p:txBody>
          <a:bodyPr/>
          <a:lstStyle/>
          <a:p>
            <a:fld id="{4FC6F427-A1AB-4162-BFD2-F0276A6A85E4}" type="datetimeFigureOut">
              <a:rPr lang="ru-RU" smtClean="0"/>
              <a:t>16.05.2025</a:t>
            </a:fld>
            <a:endParaRPr lang="ru-RU"/>
          </a:p>
        </p:txBody>
      </p:sp>
      <p:sp>
        <p:nvSpPr>
          <p:cNvPr id="3" name="Нижний колонтитул 2">
            <a:extLst>
              <a:ext uri="{FF2B5EF4-FFF2-40B4-BE49-F238E27FC236}">
                <a16:creationId xmlns:a16="http://schemas.microsoft.com/office/drawing/2014/main" id="{7F4752C4-60AD-4631-8159-B80082F02B12}"/>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393B8C7E-A0B3-4329-B697-0D402AFC5B6C}"/>
              </a:ext>
            </a:extLst>
          </p:cNvPr>
          <p:cNvSpPr>
            <a:spLocks noGrp="1"/>
          </p:cNvSpPr>
          <p:nvPr>
            <p:ph type="sldNum" sz="quarter" idx="12"/>
          </p:nvPr>
        </p:nvSpPr>
        <p:spPr/>
        <p:txBody>
          <a:bodyPr/>
          <a:lstStyle/>
          <a:p>
            <a:fld id="{0C71AD10-7D81-4D30-88ED-B18088A6D894}" type="slidenum">
              <a:rPr lang="ru-RU" smtClean="0"/>
              <a:t>‹#›</a:t>
            </a:fld>
            <a:endParaRPr lang="ru-RU"/>
          </a:p>
        </p:txBody>
      </p:sp>
    </p:spTree>
    <p:extLst>
      <p:ext uri="{BB962C8B-B14F-4D97-AF65-F5344CB8AC3E}">
        <p14:creationId xmlns:p14="http://schemas.microsoft.com/office/powerpoint/2010/main" val="3093889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CCE6420-5175-49CE-9FD7-C226A4AB8CFA}"/>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E611C7B0-A845-44B8-AB02-485CF44A6A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3DD1CD40-0C4D-481D-8C58-613440A247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ADECD0DA-BCB2-44D0-8872-282F15522669}"/>
              </a:ext>
            </a:extLst>
          </p:cNvPr>
          <p:cNvSpPr>
            <a:spLocks noGrp="1"/>
          </p:cNvSpPr>
          <p:nvPr>
            <p:ph type="dt" sz="half" idx="10"/>
          </p:nvPr>
        </p:nvSpPr>
        <p:spPr/>
        <p:txBody>
          <a:bodyPr/>
          <a:lstStyle/>
          <a:p>
            <a:fld id="{4FC6F427-A1AB-4162-BFD2-F0276A6A85E4}" type="datetimeFigureOut">
              <a:rPr lang="ru-RU" smtClean="0"/>
              <a:t>16.05.2025</a:t>
            </a:fld>
            <a:endParaRPr lang="ru-RU"/>
          </a:p>
        </p:txBody>
      </p:sp>
      <p:sp>
        <p:nvSpPr>
          <p:cNvPr id="6" name="Нижний колонтитул 5">
            <a:extLst>
              <a:ext uri="{FF2B5EF4-FFF2-40B4-BE49-F238E27FC236}">
                <a16:creationId xmlns:a16="http://schemas.microsoft.com/office/drawing/2014/main" id="{1FE550F2-FB18-4B81-886D-259BE11E9E8D}"/>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D8FBB3DA-9FC0-4E94-9FF2-6AA24DCD8B19}"/>
              </a:ext>
            </a:extLst>
          </p:cNvPr>
          <p:cNvSpPr>
            <a:spLocks noGrp="1"/>
          </p:cNvSpPr>
          <p:nvPr>
            <p:ph type="sldNum" sz="quarter" idx="12"/>
          </p:nvPr>
        </p:nvSpPr>
        <p:spPr/>
        <p:txBody>
          <a:bodyPr/>
          <a:lstStyle/>
          <a:p>
            <a:fld id="{0C71AD10-7D81-4D30-88ED-B18088A6D894}" type="slidenum">
              <a:rPr lang="ru-RU" smtClean="0"/>
              <a:t>‹#›</a:t>
            </a:fld>
            <a:endParaRPr lang="ru-RU"/>
          </a:p>
        </p:txBody>
      </p:sp>
    </p:spTree>
    <p:extLst>
      <p:ext uri="{BB962C8B-B14F-4D97-AF65-F5344CB8AC3E}">
        <p14:creationId xmlns:p14="http://schemas.microsoft.com/office/powerpoint/2010/main" val="12307634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75AB5F7-AA1B-4FD6-9AD6-EBCE18EDA87A}"/>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87E584F1-AEDE-4F54-8E97-121FED9714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7C4EDD72-585E-4990-B398-68EAE5B2D5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6430AC4B-B62E-42FD-AB0B-314817A1B701}"/>
              </a:ext>
            </a:extLst>
          </p:cNvPr>
          <p:cNvSpPr>
            <a:spLocks noGrp="1"/>
          </p:cNvSpPr>
          <p:nvPr>
            <p:ph type="dt" sz="half" idx="10"/>
          </p:nvPr>
        </p:nvSpPr>
        <p:spPr/>
        <p:txBody>
          <a:bodyPr/>
          <a:lstStyle/>
          <a:p>
            <a:fld id="{4FC6F427-A1AB-4162-BFD2-F0276A6A85E4}" type="datetimeFigureOut">
              <a:rPr lang="ru-RU" smtClean="0"/>
              <a:t>16.05.2025</a:t>
            </a:fld>
            <a:endParaRPr lang="ru-RU"/>
          </a:p>
        </p:txBody>
      </p:sp>
      <p:sp>
        <p:nvSpPr>
          <p:cNvPr id="6" name="Нижний колонтитул 5">
            <a:extLst>
              <a:ext uri="{FF2B5EF4-FFF2-40B4-BE49-F238E27FC236}">
                <a16:creationId xmlns:a16="http://schemas.microsoft.com/office/drawing/2014/main" id="{2FF031E5-A120-4B17-9DB7-F9892C80AB9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6C0360B1-93EF-442B-ADD0-650876452F8F}"/>
              </a:ext>
            </a:extLst>
          </p:cNvPr>
          <p:cNvSpPr>
            <a:spLocks noGrp="1"/>
          </p:cNvSpPr>
          <p:nvPr>
            <p:ph type="sldNum" sz="quarter" idx="12"/>
          </p:nvPr>
        </p:nvSpPr>
        <p:spPr/>
        <p:txBody>
          <a:bodyPr/>
          <a:lstStyle/>
          <a:p>
            <a:fld id="{0C71AD10-7D81-4D30-88ED-B18088A6D894}" type="slidenum">
              <a:rPr lang="ru-RU" smtClean="0"/>
              <a:t>‹#›</a:t>
            </a:fld>
            <a:endParaRPr lang="ru-RU"/>
          </a:p>
        </p:txBody>
      </p:sp>
    </p:spTree>
    <p:extLst>
      <p:ext uri="{BB962C8B-B14F-4D97-AF65-F5344CB8AC3E}">
        <p14:creationId xmlns:p14="http://schemas.microsoft.com/office/powerpoint/2010/main" val="378327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844AF34-DD3A-4C1F-A467-AF4C196352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4A21989A-EDDB-4938-9A80-A74647F9C6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29122E26-393A-4698-8311-0608BE4624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C6F427-A1AB-4162-BFD2-F0276A6A85E4}" type="datetimeFigureOut">
              <a:rPr lang="ru-RU" smtClean="0"/>
              <a:t>16.05.2025</a:t>
            </a:fld>
            <a:endParaRPr lang="ru-RU"/>
          </a:p>
        </p:txBody>
      </p:sp>
      <p:sp>
        <p:nvSpPr>
          <p:cNvPr id="5" name="Нижний колонтитул 4">
            <a:extLst>
              <a:ext uri="{FF2B5EF4-FFF2-40B4-BE49-F238E27FC236}">
                <a16:creationId xmlns:a16="http://schemas.microsoft.com/office/drawing/2014/main" id="{486BA3DB-7BF4-4014-87B1-3D78A2F02F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DDF835E6-3323-45A4-A1B7-540FD81F07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71AD10-7D81-4D30-88ED-B18088A6D894}" type="slidenum">
              <a:rPr lang="ru-RU" smtClean="0"/>
              <a:t>‹#›</a:t>
            </a:fld>
            <a:endParaRPr lang="ru-RU"/>
          </a:p>
        </p:txBody>
      </p:sp>
    </p:spTree>
    <p:extLst>
      <p:ext uri="{BB962C8B-B14F-4D97-AF65-F5344CB8AC3E}">
        <p14:creationId xmlns:p14="http://schemas.microsoft.com/office/powerpoint/2010/main" val="23463423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3272A"/>
        </a:solid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819F9A4-7309-47BB-BE8F-E7870F575474}"/>
              </a:ext>
            </a:extLst>
          </p:cNvPr>
          <p:cNvSpPr>
            <a:spLocks noGrp="1"/>
          </p:cNvSpPr>
          <p:nvPr>
            <p:ph type="ctrTitle"/>
          </p:nvPr>
        </p:nvSpPr>
        <p:spPr>
          <a:xfrm>
            <a:off x="526775" y="1912619"/>
            <a:ext cx="11113322" cy="1597343"/>
          </a:xfrm>
        </p:spPr>
        <p:txBody>
          <a:bodyPr>
            <a:normAutofit/>
          </a:bodyPr>
          <a:lstStyle/>
          <a:p>
            <a:r>
              <a:rPr lang="en-US" sz="4400" dirty="0">
                <a:solidFill>
                  <a:schemeClr val="bg1"/>
                </a:solidFill>
                <a:latin typeface="Proxima Nova" panose="02000506030000020004" pitchFamily="50" charset="0"/>
              </a:rPr>
              <a:t>Arkady </a:t>
            </a:r>
            <a:r>
              <a:rPr lang="en-US" sz="4400" dirty="0" err="1">
                <a:solidFill>
                  <a:schemeClr val="bg1"/>
                </a:solidFill>
                <a:latin typeface="Proxima Nova" panose="02000506030000020004" pitchFamily="50" charset="0"/>
              </a:rPr>
              <a:t>Volozh</a:t>
            </a:r>
            <a:r>
              <a:rPr lang="en-US" sz="4400" dirty="0">
                <a:solidFill>
                  <a:schemeClr val="bg1"/>
                </a:solidFill>
                <a:latin typeface="Proxima Nova" panose="02000506030000020004" pitchFamily="50" charset="0"/>
              </a:rPr>
              <a:t>: A Visionary in Technology</a:t>
            </a:r>
            <a:endParaRPr lang="ru-RU" sz="4400" dirty="0">
              <a:solidFill>
                <a:schemeClr val="bg1"/>
              </a:solidFill>
              <a:latin typeface="Proxima Nova" panose="02000506030000020004" pitchFamily="50" charset="0"/>
            </a:endParaRPr>
          </a:p>
        </p:txBody>
      </p:sp>
      <p:sp>
        <p:nvSpPr>
          <p:cNvPr id="3" name="Подзаголовок 2">
            <a:extLst>
              <a:ext uri="{FF2B5EF4-FFF2-40B4-BE49-F238E27FC236}">
                <a16:creationId xmlns:a16="http://schemas.microsoft.com/office/drawing/2014/main" id="{BEF0DC2C-F26B-44CB-9C37-5BEBB8F5753D}"/>
              </a:ext>
            </a:extLst>
          </p:cNvPr>
          <p:cNvSpPr>
            <a:spLocks noGrp="1"/>
          </p:cNvSpPr>
          <p:nvPr>
            <p:ph type="subTitle" idx="1"/>
          </p:nvPr>
        </p:nvSpPr>
        <p:spPr/>
        <p:txBody>
          <a:bodyPr/>
          <a:lstStyle/>
          <a:p>
            <a:r>
              <a:rPr lang="en-US" dirty="0">
                <a:solidFill>
                  <a:schemeClr val="bg1">
                    <a:lumMod val="65000"/>
                  </a:schemeClr>
                </a:solidFill>
                <a:latin typeface="Proxima Nova Rg" panose="02000506030000020004" pitchFamily="2" charset="0"/>
              </a:rPr>
              <a:t>Or the history of the founding of Yandex</a:t>
            </a:r>
            <a:endParaRPr lang="ru-RU" dirty="0">
              <a:solidFill>
                <a:schemeClr val="bg1">
                  <a:lumMod val="65000"/>
                </a:schemeClr>
              </a:solidFill>
              <a:latin typeface="Proxima Nova Rg" panose="02000506030000020004" pitchFamily="2" charset="0"/>
            </a:endParaRPr>
          </a:p>
        </p:txBody>
      </p:sp>
      <p:sp>
        <p:nvSpPr>
          <p:cNvPr id="5" name="Овал 4">
            <a:extLst>
              <a:ext uri="{FF2B5EF4-FFF2-40B4-BE49-F238E27FC236}">
                <a16:creationId xmlns:a16="http://schemas.microsoft.com/office/drawing/2014/main" id="{3CE092EF-CC18-4A77-9304-C18F37F9233F}"/>
              </a:ext>
            </a:extLst>
          </p:cNvPr>
          <p:cNvSpPr/>
          <p:nvPr/>
        </p:nvSpPr>
        <p:spPr>
          <a:xfrm>
            <a:off x="903572" y="-885524"/>
            <a:ext cx="1771048" cy="1771048"/>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Овал 5">
            <a:extLst>
              <a:ext uri="{FF2B5EF4-FFF2-40B4-BE49-F238E27FC236}">
                <a16:creationId xmlns:a16="http://schemas.microsoft.com/office/drawing/2014/main" id="{732A4727-2721-48DC-AA64-E598F5F4AB25}"/>
              </a:ext>
            </a:extLst>
          </p:cNvPr>
          <p:cNvSpPr/>
          <p:nvPr/>
        </p:nvSpPr>
        <p:spPr>
          <a:xfrm>
            <a:off x="-646606" y="4611194"/>
            <a:ext cx="1293211" cy="1293211"/>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Овал 6">
            <a:extLst>
              <a:ext uri="{FF2B5EF4-FFF2-40B4-BE49-F238E27FC236}">
                <a16:creationId xmlns:a16="http://schemas.microsoft.com/office/drawing/2014/main" id="{78403508-2CB2-4A89-B7F1-F54A1427544B}"/>
              </a:ext>
            </a:extLst>
          </p:cNvPr>
          <p:cNvSpPr/>
          <p:nvPr/>
        </p:nvSpPr>
        <p:spPr>
          <a:xfrm>
            <a:off x="11640097" y="1436195"/>
            <a:ext cx="1103806" cy="1103806"/>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TextBox 7">
            <a:extLst>
              <a:ext uri="{FF2B5EF4-FFF2-40B4-BE49-F238E27FC236}">
                <a16:creationId xmlns:a16="http://schemas.microsoft.com/office/drawing/2014/main" id="{200FF798-6783-4BD1-9B9A-1D8B3EA5F2C3}"/>
              </a:ext>
            </a:extLst>
          </p:cNvPr>
          <p:cNvSpPr txBox="1"/>
          <p:nvPr/>
        </p:nvSpPr>
        <p:spPr>
          <a:xfrm>
            <a:off x="5516354" y="6164580"/>
            <a:ext cx="1146148" cy="276999"/>
          </a:xfrm>
          <a:prstGeom prst="rect">
            <a:avLst/>
          </a:prstGeom>
          <a:noFill/>
        </p:spPr>
        <p:txBody>
          <a:bodyPr wrap="none" rtlCol="0">
            <a:spAutoFit/>
          </a:bodyPr>
          <a:lstStyle/>
          <a:p>
            <a:r>
              <a:rPr lang="en-US" sz="1200" dirty="0">
                <a:solidFill>
                  <a:schemeClr val="bg2">
                    <a:lumMod val="90000"/>
                  </a:schemeClr>
                </a:solidFill>
                <a:latin typeface="Proxima Nova Rg" panose="02000506030000020004" pitchFamily="2" charset="0"/>
              </a:rPr>
              <a:t>Moscow</a:t>
            </a:r>
            <a:r>
              <a:rPr lang="ru-RU" sz="1200" dirty="0">
                <a:solidFill>
                  <a:schemeClr val="bg2">
                    <a:lumMod val="90000"/>
                  </a:schemeClr>
                </a:solidFill>
                <a:latin typeface="Proxima Nova Rg" panose="02000506030000020004" pitchFamily="2" charset="0"/>
              </a:rPr>
              <a:t>, 2025</a:t>
            </a:r>
          </a:p>
        </p:txBody>
      </p:sp>
      <p:sp>
        <p:nvSpPr>
          <p:cNvPr id="9" name="TextBox 8">
            <a:extLst>
              <a:ext uri="{FF2B5EF4-FFF2-40B4-BE49-F238E27FC236}">
                <a16:creationId xmlns:a16="http://schemas.microsoft.com/office/drawing/2014/main" id="{1411970E-097F-48FA-A2B9-419CEAF518E1}"/>
              </a:ext>
            </a:extLst>
          </p:cNvPr>
          <p:cNvSpPr txBox="1"/>
          <p:nvPr/>
        </p:nvSpPr>
        <p:spPr>
          <a:xfrm>
            <a:off x="9544652" y="6174879"/>
            <a:ext cx="1992725" cy="276999"/>
          </a:xfrm>
          <a:prstGeom prst="rect">
            <a:avLst/>
          </a:prstGeom>
          <a:noFill/>
        </p:spPr>
        <p:txBody>
          <a:bodyPr wrap="none" rtlCol="0">
            <a:spAutoFit/>
          </a:bodyPr>
          <a:lstStyle/>
          <a:p>
            <a:r>
              <a:rPr lang="en-US" sz="1200" dirty="0">
                <a:solidFill>
                  <a:schemeClr val="bg1"/>
                </a:solidFill>
                <a:latin typeface="Proxima Nova Rg" panose="02000506030000020004" pitchFamily="2" charset="0"/>
              </a:rPr>
              <a:t>Prepared by</a:t>
            </a:r>
            <a:r>
              <a:rPr lang="ru-RU" sz="1200" dirty="0">
                <a:solidFill>
                  <a:schemeClr val="bg1"/>
                </a:solidFill>
                <a:latin typeface="Proxima Nova Rg" panose="02000506030000020004" pitchFamily="2" charset="0"/>
              </a:rPr>
              <a:t>: </a:t>
            </a:r>
            <a:r>
              <a:rPr lang="en-US" sz="1200" dirty="0">
                <a:solidFill>
                  <a:schemeClr val="bg1"/>
                </a:solidFill>
                <a:latin typeface="Proxima Nova Rg" panose="02000506030000020004" pitchFamily="2" charset="0"/>
              </a:rPr>
              <a:t>Sidorov</a:t>
            </a:r>
            <a:r>
              <a:rPr lang="ru-RU" sz="1200" dirty="0">
                <a:solidFill>
                  <a:schemeClr val="bg1"/>
                </a:solidFill>
                <a:latin typeface="Proxima Nova Rg" panose="02000506030000020004" pitchFamily="2" charset="0"/>
              </a:rPr>
              <a:t> </a:t>
            </a:r>
            <a:r>
              <a:rPr lang="en-US" sz="1200" dirty="0">
                <a:solidFill>
                  <a:schemeClr val="bg1"/>
                </a:solidFill>
                <a:latin typeface="Proxima Nova Rg" panose="02000506030000020004" pitchFamily="2" charset="0"/>
              </a:rPr>
              <a:t>D</a:t>
            </a:r>
            <a:r>
              <a:rPr lang="ru-RU" sz="1200" dirty="0">
                <a:solidFill>
                  <a:schemeClr val="bg1"/>
                </a:solidFill>
                <a:latin typeface="Proxima Nova Rg" panose="02000506030000020004" pitchFamily="2" charset="0"/>
              </a:rPr>
              <a:t>. </a:t>
            </a:r>
            <a:r>
              <a:rPr lang="en-US" sz="1200" dirty="0">
                <a:solidFill>
                  <a:schemeClr val="bg1"/>
                </a:solidFill>
                <a:latin typeface="Proxima Nova Rg" panose="02000506030000020004" pitchFamily="2" charset="0"/>
              </a:rPr>
              <a:t>S</a:t>
            </a:r>
            <a:r>
              <a:rPr lang="ru-RU" sz="1200" dirty="0">
                <a:solidFill>
                  <a:schemeClr val="bg1"/>
                </a:solidFill>
                <a:latin typeface="Proxima Nova Rg" panose="02000506030000020004" pitchFamily="2" charset="0"/>
              </a:rPr>
              <a:t>.</a:t>
            </a:r>
          </a:p>
        </p:txBody>
      </p:sp>
    </p:spTree>
    <p:extLst>
      <p:ext uri="{BB962C8B-B14F-4D97-AF65-F5344CB8AC3E}">
        <p14:creationId xmlns:p14="http://schemas.microsoft.com/office/powerpoint/2010/main" val="2148822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3272A"/>
        </a:solidFill>
        <a:effectLst/>
      </p:bgPr>
    </p:bg>
    <p:spTree>
      <p:nvGrpSpPr>
        <p:cNvPr id="1" name=""/>
        <p:cNvGrpSpPr/>
        <p:nvPr/>
      </p:nvGrpSpPr>
      <p:grpSpPr>
        <a:xfrm>
          <a:off x="0" y="0"/>
          <a:ext cx="0" cy="0"/>
          <a:chOff x="0" y="0"/>
          <a:chExt cx="0" cy="0"/>
        </a:xfrm>
      </p:grpSpPr>
      <p:sp>
        <p:nvSpPr>
          <p:cNvPr id="5" name="Овал 4">
            <a:extLst>
              <a:ext uri="{FF2B5EF4-FFF2-40B4-BE49-F238E27FC236}">
                <a16:creationId xmlns:a16="http://schemas.microsoft.com/office/drawing/2014/main" id="{3CE092EF-CC18-4A77-9304-C18F37F9233F}"/>
              </a:ext>
            </a:extLst>
          </p:cNvPr>
          <p:cNvSpPr/>
          <p:nvPr/>
        </p:nvSpPr>
        <p:spPr>
          <a:xfrm>
            <a:off x="9095072" y="-999824"/>
            <a:ext cx="1771048" cy="1771048"/>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Овал 5">
            <a:extLst>
              <a:ext uri="{FF2B5EF4-FFF2-40B4-BE49-F238E27FC236}">
                <a16:creationId xmlns:a16="http://schemas.microsoft.com/office/drawing/2014/main" id="{732A4727-2721-48DC-AA64-E598F5F4AB25}"/>
              </a:ext>
            </a:extLst>
          </p:cNvPr>
          <p:cNvSpPr/>
          <p:nvPr/>
        </p:nvSpPr>
        <p:spPr>
          <a:xfrm>
            <a:off x="-773606" y="1359994"/>
            <a:ext cx="1293211" cy="1293211"/>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7" name="Овал 6">
            <a:extLst>
              <a:ext uri="{FF2B5EF4-FFF2-40B4-BE49-F238E27FC236}">
                <a16:creationId xmlns:a16="http://schemas.microsoft.com/office/drawing/2014/main" id="{78403508-2CB2-4A89-B7F1-F54A1427544B}"/>
              </a:ext>
            </a:extLst>
          </p:cNvPr>
          <p:cNvSpPr/>
          <p:nvPr/>
        </p:nvSpPr>
        <p:spPr>
          <a:xfrm>
            <a:off x="11640097" y="4357195"/>
            <a:ext cx="1103806" cy="1103806"/>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TextBox 11">
            <a:extLst>
              <a:ext uri="{FF2B5EF4-FFF2-40B4-BE49-F238E27FC236}">
                <a16:creationId xmlns:a16="http://schemas.microsoft.com/office/drawing/2014/main" id="{2FC59451-8994-4B10-BB19-A5AD7E68BA80}"/>
              </a:ext>
            </a:extLst>
          </p:cNvPr>
          <p:cNvSpPr txBox="1"/>
          <p:nvPr/>
        </p:nvSpPr>
        <p:spPr>
          <a:xfrm>
            <a:off x="1016000" y="1439021"/>
            <a:ext cx="10474960" cy="1027076"/>
          </a:xfrm>
          <a:prstGeom prst="rect">
            <a:avLst/>
          </a:prstGeom>
          <a:noFill/>
        </p:spPr>
        <p:txBody>
          <a:bodyPr wrap="square" rtlCol="0">
            <a:spAutoFit/>
          </a:bodyPr>
          <a:lstStyle/>
          <a:p>
            <a:pPr>
              <a:lnSpc>
                <a:spcPts val="2500"/>
              </a:lnSpc>
            </a:pP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Arkady </a:t>
            </a:r>
            <a:r>
              <a:rPr lang="en-US" dirty="0" err="1">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Volozh</a:t>
            </a: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 is a famous tech entrepreneur from Kazakhstan. He co-founded Yandex, Russia's leading search engine, and guided its growth into a big tech company. Known for his innovative ideas, </a:t>
            </a:r>
            <a:r>
              <a:rPr lang="en-US" dirty="0" err="1">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Volozh</a:t>
            </a: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 has played a key role in the digital world.</a:t>
            </a:r>
            <a:endParaRPr lang="ru-RU" dirty="0">
              <a:solidFill>
                <a:schemeClr val="bg1">
                  <a:lumMod val="85000"/>
                </a:schemeClr>
              </a:solidFill>
              <a:latin typeface="Proxima Nova Rg" panose="02000506030000020004" pitchFamily="2" charset="0"/>
            </a:endParaRPr>
          </a:p>
        </p:txBody>
      </p:sp>
      <p:sp>
        <p:nvSpPr>
          <p:cNvPr id="13" name="TextBox 12">
            <a:extLst>
              <a:ext uri="{FF2B5EF4-FFF2-40B4-BE49-F238E27FC236}">
                <a16:creationId xmlns:a16="http://schemas.microsoft.com/office/drawing/2014/main" id="{B57944A7-CCD6-46B3-9D00-27238073A9E9}"/>
              </a:ext>
            </a:extLst>
          </p:cNvPr>
          <p:cNvSpPr txBox="1"/>
          <p:nvPr/>
        </p:nvSpPr>
        <p:spPr>
          <a:xfrm>
            <a:off x="1016000" y="690393"/>
            <a:ext cx="3810000" cy="584775"/>
          </a:xfrm>
          <a:prstGeom prst="rect">
            <a:avLst/>
          </a:prstGeom>
          <a:noFill/>
        </p:spPr>
        <p:txBody>
          <a:bodyPr wrap="square" rtlCol="0">
            <a:spAutoFit/>
          </a:bodyPr>
          <a:lstStyle/>
          <a:p>
            <a:r>
              <a:rPr lang="en-US" sz="3200" dirty="0" err="1">
                <a:solidFill>
                  <a:schemeClr val="bg1"/>
                </a:solidFill>
                <a:latin typeface="Proxima Nova" panose="02000506030000020004" pitchFamily="50" charset="0"/>
              </a:rPr>
              <a:t>Introdution</a:t>
            </a:r>
            <a:endParaRPr lang="ru-RU" sz="3200" dirty="0">
              <a:solidFill>
                <a:schemeClr val="bg1"/>
              </a:solidFill>
              <a:latin typeface="Proxima Nova" panose="02000506030000020004" pitchFamily="50" charset="0"/>
            </a:endParaRPr>
          </a:p>
        </p:txBody>
      </p:sp>
      <p:sp>
        <p:nvSpPr>
          <p:cNvPr id="11" name="TextBox 10">
            <a:extLst>
              <a:ext uri="{FF2B5EF4-FFF2-40B4-BE49-F238E27FC236}">
                <a16:creationId xmlns:a16="http://schemas.microsoft.com/office/drawing/2014/main" id="{7FEAF823-F01F-4906-B844-383613C23832}"/>
              </a:ext>
            </a:extLst>
          </p:cNvPr>
          <p:cNvSpPr txBox="1"/>
          <p:nvPr/>
        </p:nvSpPr>
        <p:spPr>
          <a:xfrm>
            <a:off x="1016000" y="3345009"/>
            <a:ext cx="5476240" cy="1983235"/>
          </a:xfrm>
          <a:prstGeom prst="rect">
            <a:avLst/>
          </a:prstGeom>
          <a:noFill/>
        </p:spPr>
        <p:txBody>
          <a:bodyPr wrap="square" rtlCol="0">
            <a:spAutoFit/>
          </a:bodyPr>
          <a:lstStyle/>
          <a:p>
            <a:pPr>
              <a:lnSpc>
                <a:spcPts val="2500"/>
              </a:lnSpc>
            </a:pP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Yandex's story began in the 1990s when Arkady </a:t>
            </a:r>
            <a:r>
              <a:rPr lang="en-US" dirty="0" err="1">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Volozh</a:t>
            </a: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 and Ilya </a:t>
            </a:r>
            <a:r>
              <a:rPr lang="en-US" dirty="0" err="1">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Segalovich</a:t>
            </a: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 joined forces. Combining </a:t>
            </a:r>
            <a:r>
              <a:rPr lang="en-US" dirty="0" err="1">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Volozh's</a:t>
            </a: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 entrepreneurial spirit and </a:t>
            </a:r>
            <a:r>
              <a:rPr lang="en-US" dirty="0" err="1">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Segalovich's</a:t>
            </a: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 technical expertise, they created a search technology that could understand the Russian language better than existing platforms.</a:t>
            </a:r>
            <a:endParaRPr lang="ru-RU" dirty="0">
              <a:solidFill>
                <a:schemeClr val="bg1">
                  <a:lumMod val="85000"/>
                </a:schemeClr>
              </a:solidFill>
              <a:latin typeface="Proxima Nova Rg" panose="02000506030000020004" pitchFamily="2" charset="0"/>
            </a:endParaRPr>
          </a:p>
        </p:txBody>
      </p:sp>
      <p:sp>
        <p:nvSpPr>
          <p:cNvPr id="9" name="TextBox 8">
            <a:extLst>
              <a:ext uri="{FF2B5EF4-FFF2-40B4-BE49-F238E27FC236}">
                <a16:creationId xmlns:a16="http://schemas.microsoft.com/office/drawing/2014/main" id="{B57944A7-CCD6-46B3-9D00-27238073A9E9}"/>
              </a:ext>
            </a:extLst>
          </p:cNvPr>
          <p:cNvSpPr txBox="1"/>
          <p:nvPr/>
        </p:nvSpPr>
        <p:spPr>
          <a:xfrm>
            <a:off x="1016000" y="2629951"/>
            <a:ext cx="6457696" cy="584775"/>
          </a:xfrm>
          <a:prstGeom prst="rect">
            <a:avLst/>
          </a:prstGeom>
          <a:noFill/>
        </p:spPr>
        <p:txBody>
          <a:bodyPr wrap="square" rtlCol="0">
            <a:spAutoFit/>
          </a:bodyPr>
          <a:lstStyle/>
          <a:p>
            <a:r>
              <a:rPr lang="en-US" sz="3200" dirty="0">
                <a:solidFill>
                  <a:schemeClr val="bg1"/>
                </a:solidFill>
                <a:latin typeface="Proxima Nova" panose="02000506030000020004" pitchFamily="50" charset="0"/>
              </a:rPr>
              <a:t>The Origins of Yandex</a:t>
            </a:r>
            <a:endParaRPr lang="ru-RU" sz="3200" dirty="0">
              <a:solidFill>
                <a:schemeClr val="bg1"/>
              </a:solidFill>
              <a:latin typeface="Proxima Nova" panose="02000506030000020004" pitchFamily="50" charset="0"/>
            </a:endParaRPr>
          </a:p>
        </p:txBody>
      </p:sp>
      <p:pic>
        <p:nvPicPr>
          <p:cNvPr id="3" name="Рисунок 2">
            <a:extLst>
              <a:ext uri="{FF2B5EF4-FFF2-40B4-BE49-F238E27FC236}">
                <a16:creationId xmlns:a16="http://schemas.microsoft.com/office/drawing/2014/main" id="{6A77A77A-BA6A-C96E-98D8-7EB9248A2CD7}"/>
              </a:ext>
            </a:extLst>
          </p:cNvPr>
          <p:cNvPicPr>
            <a:picLocks noChangeAspect="1"/>
          </p:cNvPicPr>
          <p:nvPr/>
        </p:nvPicPr>
        <p:blipFill>
          <a:blip r:embed="rId2"/>
          <a:stretch>
            <a:fillRect/>
          </a:stretch>
        </p:blipFill>
        <p:spPr>
          <a:xfrm>
            <a:off x="8245337" y="3572014"/>
            <a:ext cx="2857500" cy="2159000"/>
          </a:xfrm>
          <a:prstGeom prst="rect">
            <a:avLst/>
          </a:prstGeom>
        </p:spPr>
      </p:pic>
    </p:spTree>
    <p:extLst>
      <p:ext uri="{BB962C8B-B14F-4D97-AF65-F5344CB8AC3E}">
        <p14:creationId xmlns:p14="http://schemas.microsoft.com/office/powerpoint/2010/main" val="17691279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3272A"/>
        </a:solidFill>
        <a:effectLst/>
      </p:bgPr>
    </p:bg>
    <p:spTree>
      <p:nvGrpSpPr>
        <p:cNvPr id="1" name=""/>
        <p:cNvGrpSpPr/>
        <p:nvPr/>
      </p:nvGrpSpPr>
      <p:grpSpPr>
        <a:xfrm>
          <a:off x="0" y="0"/>
          <a:ext cx="0" cy="0"/>
          <a:chOff x="0" y="0"/>
          <a:chExt cx="0" cy="0"/>
        </a:xfrm>
      </p:grpSpPr>
      <p:sp>
        <p:nvSpPr>
          <p:cNvPr id="5" name="Овал 4">
            <a:extLst>
              <a:ext uri="{FF2B5EF4-FFF2-40B4-BE49-F238E27FC236}">
                <a16:creationId xmlns:a16="http://schemas.microsoft.com/office/drawing/2014/main" id="{3CE092EF-CC18-4A77-9304-C18F37F9233F}"/>
              </a:ext>
            </a:extLst>
          </p:cNvPr>
          <p:cNvSpPr/>
          <p:nvPr/>
        </p:nvSpPr>
        <p:spPr>
          <a:xfrm>
            <a:off x="11306476" y="4024805"/>
            <a:ext cx="1771048" cy="1771048"/>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Овал 5">
            <a:extLst>
              <a:ext uri="{FF2B5EF4-FFF2-40B4-BE49-F238E27FC236}">
                <a16:creationId xmlns:a16="http://schemas.microsoft.com/office/drawing/2014/main" id="{732A4727-2721-48DC-AA64-E598F5F4AB25}"/>
              </a:ext>
            </a:extLst>
          </p:cNvPr>
          <p:cNvSpPr/>
          <p:nvPr/>
        </p:nvSpPr>
        <p:spPr>
          <a:xfrm>
            <a:off x="1144094" y="-646606"/>
            <a:ext cx="1293211" cy="1293211"/>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7" name="Овал 6">
            <a:extLst>
              <a:ext uri="{FF2B5EF4-FFF2-40B4-BE49-F238E27FC236}">
                <a16:creationId xmlns:a16="http://schemas.microsoft.com/office/drawing/2014/main" id="{78403508-2CB2-4A89-B7F1-F54A1427544B}"/>
              </a:ext>
            </a:extLst>
          </p:cNvPr>
          <p:cNvSpPr/>
          <p:nvPr/>
        </p:nvSpPr>
        <p:spPr>
          <a:xfrm>
            <a:off x="8528597" y="6306097"/>
            <a:ext cx="1103806" cy="1103806"/>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TextBox 7">
            <a:extLst>
              <a:ext uri="{FF2B5EF4-FFF2-40B4-BE49-F238E27FC236}">
                <a16:creationId xmlns:a16="http://schemas.microsoft.com/office/drawing/2014/main" id="{D0190748-81C5-4786-ADB7-23BB281FD63A}"/>
              </a:ext>
            </a:extLst>
          </p:cNvPr>
          <p:cNvSpPr txBox="1"/>
          <p:nvPr/>
        </p:nvSpPr>
        <p:spPr>
          <a:xfrm>
            <a:off x="468753" y="832970"/>
            <a:ext cx="7707806" cy="584775"/>
          </a:xfrm>
          <a:prstGeom prst="rect">
            <a:avLst/>
          </a:prstGeom>
          <a:noFill/>
        </p:spPr>
        <p:txBody>
          <a:bodyPr wrap="square" rtlCol="0">
            <a:spAutoFit/>
          </a:bodyPr>
          <a:lstStyle/>
          <a:p>
            <a:r>
              <a:rPr lang="en-US" sz="3200" dirty="0">
                <a:solidFill>
                  <a:schemeClr val="bg1"/>
                </a:solidFill>
                <a:latin typeface="Proxima Nova" panose="02000506030000020004" pitchFamily="50" charset="0"/>
              </a:rPr>
              <a:t>Establishing Yandex</a:t>
            </a:r>
            <a:endParaRPr lang="ru-RU" sz="3200" dirty="0">
              <a:solidFill>
                <a:schemeClr val="bg1"/>
              </a:solidFill>
              <a:latin typeface="Proxima Nova" panose="02000506030000020004" pitchFamily="50" charset="0"/>
            </a:endParaRPr>
          </a:p>
        </p:txBody>
      </p:sp>
      <p:sp>
        <p:nvSpPr>
          <p:cNvPr id="9" name="TextBox 8">
            <a:extLst>
              <a:ext uri="{FF2B5EF4-FFF2-40B4-BE49-F238E27FC236}">
                <a16:creationId xmlns:a16="http://schemas.microsoft.com/office/drawing/2014/main" id="{1B2DA06F-041A-4F22-9142-5D8A91BB29F1}"/>
              </a:ext>
            </a:extLst>
          </p:cNvPr>
          <p:cNvSpPr txBox="1"/>
          <p:nvPr/>
        </p:nvSpPr>
        <p:spPr>
          <a:xfrm>
            <a:off x="468753" y="1604110"/>
            <a:ext cx="6062676" cy="1662635"/>
          </a:xfrm>
          <a:prstGeom prst="rect">
            <a:avLst/>
          </a:prstGeom>
          <a:noFill/>
        </p:spPr>
        <p:txBody>
          <a:bodyPr wrap="square" rtlCol="0">
            <a:spAutoFit/>
          </a:bodyPr>
          <a:lstStyle/>
          <a:p>
            <a:pPr>
              <a:lnSpc>
                <a:spcPts val="2500"/>
              </a:lnSpc>
            </a:pPr>
            <a:r>
              <a:rPr lang="en-US" dirty="0">
                <a:solidFill>
                  <a:schemeClr val="bg1">
                    <a:lumMod val="85000"/>
                  </a:schemeClr>
                </a:solidFill>
                <a:latin typeface="Proxima Nova Rg" panose="02000506030000020004" pitchFamily="2" charset="0"/>
              </a:rPr>
              <a:t> In 1997, Yandex was officially launched as a standalone company. The name "Yandex" stands for "Yet Another </a:t>
            </a:r>
            <a:r>
              <a:rPr lang="en-US" dirty="0" err="1">
                <a:solidFill>
                  <a:schemeClr val="bg1">
                    <a:lumMod val="85000"/>
                  </a:schemeClr>
                </a:solidFill>
                <a:latin typeface="Proxima Nova Rg" panose="02000506030000020004" pitchFamily="2" charset="0"/>
              </a:rPr>
              <a:t>iNDEXer</a:t>
            </a:r>
            <a:r>
              <a:rPr lang="en-US" dirty="0">
                <a:solidFill>
                  <a:schemeClr val="bg1">
                    <a:lumMod val="85000"/>
                  </a:schemeClr>
                </a:solidFill>
                <a:latin typeface="Proxima Nova Rg" panose="02000506030000020004" pitchFamily="2" charset="0"/>
              </a:rPr>
              <a:t>." With </a:t>
            </a:r>
            <a:r>
              <a:rPr lang="en-US" dirty="0" err="1">
                <a:solidFill>
                  <a:schemeClr val="bg1">
                    <a:lumMod val="85000"/>
                  </a:schemeClr>
                </a:solidFill>
                <a:latin typeface="Proxima Nova Rg" panose="02000506030000020004" pitchFamily="2" charset="0"/>
              </a:rPr>
              <a:t>Volozh</a:t>
            </a:r>
            <a:r>
              <a:rPr lang="en-US" dirty="0">
                <a:solidFill>
                  <a:schemeClr val="bg1">
                    <a:lumMod val="85000"/>
                  </a:schemeClr>
                </a:solidFill>
                <a:latin typeface="Proxima Nova Rg" panose="02000506030000020004" pitchFamily="2" charset="0"/>
              </a:rPr>
              <a:t> as a co-founder, the company focused on building a robust search engine tailored to the Russian market.</a:t>
            </a:r>
            <a:endParaRPr lang="ru-RU" dirty="0">
              <a:solidFill>
                <a:schemeClr val="bg1">
                  <a:lumMod val="85000"/>
                </a:schemeClr>
              </a:solidFill>
              <a:latin typeface="Proxima Nova Rg" panose="02000506030000020004" pitchFamily="2" charset="0"/>
            </a:endParaRPr>
          </a:p>
        </p:txBody>
      </p:sp>
      <p:pic>
        <p:nvPicPr>
          <p:cNvPr id="4" name="Рисунок 3">
            <a:extLst>
              <a:ext uri="{FF2B5EF4-FFF2-40B4-BE49-F238E27FC236}">
                <a16:creationId xmlns:a16="http://schemas.microsoft.com/office/drawing/2014/main" id="{508E8299-4961-C552-1CC5-93B2A4C88906}"/>
              </a:ext>
            </a:extLst>
          </p:cNvPr>
          <p:cNvPicPr>
            <a:picLocks noChangeAspect="1"/>
          </p:cNvPicPr>
          <p:nvPr/>
        </p:nvPicPr>
        <p:blipFill>
          <a:blip r:embed="rId2"/>
          <a:stretch>
            <a:fillRect/>
          </a:stretch>
        </p:blipFill>
        <p:spPr>
          <a:xfrm>
            <a:off x="7836092" y="1125357"/>
            <a:ext cx="2708242" cy="3931920"/>
          </a:xfrm>
          <a:prstGeom prst="rect">
            <a:avLst/>
          </a:prstGeom>
        </p:spPr>
      </p:pic>
    </p:spTree>
    <p:extLst>
      <p:ext uri="{BB962C8B-B14F-4D97-AF65-F5344CB8AC3E}">
        <p14:creationId xmlns:p14="http://schemas.microsoft.com/office/powerpoint/2010/main" val="3696747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3272A"/>
        </a:solidFill>
        <a:effectLst/>
      </p:bgPr>
    </p:bg>
    <p:spTree>
      <p:nvGrpSpPr>
        <p:cNvPr id="1" name=""/>
        <p:cNvGrpSpPr/>
        <p:nvPr/>
      </p:nvGrpSpPr>
      <p:grpSpPr>
        <a:xfrm>
          <a:off x="0" y="0"/>
          <a:ext cx="0" cy="0"/>
          <a:chOff x="0" y="0"/>
          <a:chExt cx="0" cy="0"/>
        </a:xfrm>
      </p:grpSpPr>
      <p:sp>
        <p:nvSpPr>
          <p:cNvPr id="5" name="Овал 4">
            <a:extLst>
              <a:ext uri="{FF2B5EF4-FFF2-40B4-BE49-F238E27FC236}">
                <a16:creationId xmlns:a16="http://schemas.microsoft.com/office/drawing/2014/main" id="{3CE092EF-CC18-4A77-9304-C18F37F9233F}"/>
              </a:ext>
            </a:extLst>
          </p:cNvPr>
          <p:cNvSpPr/>
          <p:nvPr/>
        </p:nvSpPr>
        <p:spPr>
          <a:xfrm>
            <a:off x="-1093956" y="474469"/>
            <a:ext cx="1771048" cy="1771048"/>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Овал 5">
            <a:extLst>
              <a:ext uri="{FF2B5EF4-FFF2-40B4-BE49-F238E27FC236}">
                <a16:creationId xmlns:a16="http://schemas.microsoft.com/office/drawing/2014/main" id="{732A4727-2721-48DC-AA64-E598F5F4AB25}"/>
              </a:ext>
            </a:extLst>
          </p:cNvPr>
          <p:cNvSpPr/>
          <p:nvPr/>
        </p:nvSpPr>
        <p:spPr>
          <a:xfrm>
            <a:off x="2611775" y="-818742"/>
            <a:ext cx="1293211" cy="1293211"/>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Овал 6">
            <a:extLst>
              <a:ext uri="{FF2B5EF4-FFF2-40B4-BE49-F238E27FC236}">
                <a16:creationId xmlns:a16="http://schemas.microsoft.com/office/drawing/2014/main" id="{78403508-2CB2-4A89-B7F1-F54A1427544B}"/>
              </a:ext>
            </a:extLst>
          </p:cNvPr>
          <p:cNvSpPr/>
          <p:nvPr/>
        </p:nvSpPr>
        <p:spPr>
          <a:xfrm>
            <a:off x="11640097" y="4937766"/>
            <a:ext cx="1103806" cy="1103806"/>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TextBox 7">
            <a:extLst>
              <a:ext uri="{FF2B5EF4-FFF2-40B4-BE49-F238E27FC236}">
                <a16:creationId xmlns:a16="http://schemas.microsoft.com/office/drawing/2014/main" id="{FD57E961-3A22-47D1-A972-F7005A6D06F9}"/>
              </a:ext>
            </a:extLst>
          </p:cNvPr>
          <p:cNvSpPr txBox="1"/>
          <p:nvPr/>
        </p:nvSpPr>
        <p:spPr>
          <a:xfrm>
            <a:off x="912540" y="612215"/>
            <a:ext cx="8601891" cy="584775"/>
          </a:xfrm>
          <a:prstGeom prst="rect">
            <a:avLst/>
          </a:prstGeom>
          <a:noFill/>
        </p:spPr>
        <p:txBody>
          <a:bodyPr wrap="square" rtlCol="0">
            <a:spAutoFit/>
          </a:bodyPr>
          <a:lstStyle/>
          <a:p>
            <a:r>
              <a:rPr lang="en-US" sz="3200" dirty="0">
                <a:solidFill>
                  <a:schemeClr val="bg1"/>
                </a:solidFill>
                <a:latin typeface="Proxima Nova" panose="02000506030000020004" pitchFamily="50" charset="0"/>
              </a:rPr>
              <a:t>From Search to Success</a:t>
            </a:r>
            <a:endParaRPr lang="ru-RU" sz="3200" dirty="0">
              <a:solidFill>
                <a:schemeClr val="bg1"/>
              </a:solidFill>
              <a:latin typeface="Proxima Nova" panose="02000506030000020004" pitchFamily="50" charset="0"/>
            </a:endParaRPr>
          </a:p>
        </p:txBody>
      </p:sp>
      <p:sp>
        <p:nvSpPr>
          <p:cNvPr id="9" name="TextBox 8">
            <a:extLst>
              <a:ext uri="{FF2B5EF4-FFF2-40B4-BE49-F238E27FC236}">
                <a16:creationId xmlns:a16="http://schemas.microsoft.com/office/drawing/2014/main" id="{9C4B6230-D74B-4656-B451-1B532CD39356}"/>
              </a:ext>
            </a:extLst>
          </p:cNvPr>
          <p:cNvSpPr txBox="1"/>
          <p:nvPr/>
        </p:nvSpPr>
        <p:spPr>
          <a:xfrm>
            <a:off x="912540" y="1334736"/>
            <a:ext cx="4460649" cy="2303836"/>
          </a:xfrm>
          <a:prstGeom prst="rect">
            <a:avLst/>
          </a:prstGeom>
          <a:noFill/>
        </p:spPr>
        <p:txBody>
          <a:bodyPr wrap="square" rtlCol="0">
            <a:spAutoFit/>
          </a:bodyPr>
          <a:lstStyle/>
          <a:p>
            <a:pPr>
              <a:lnSpc>
                <a:spcPts val="2500"/>
              </a:lnSpc>
            </a:pPr>
            <a:r>
              <a:rPr lang="en-US" dirty="0">
                <a:solidFill>
                  <a:schemeClr val="bg1"/>
                </a:solidFill>
                <a:latin typeface="Proxima Nova Rg" panose="02000506030000020004" pitchFamily="2" charset="0"/>
              </a:rPr>
              <a:t> Under </a:t>
            </a:r>
            <a:r>
              <a:rPr lang="en-US" dirty="0" err="1">
                <a:solidFill>
                  <a:schemeClr val="bg1"/>
                </a:solidFill>
                <a:latin typeface="Proxima Nova Rg" panose="02000506030000020004" pitchFamily="2" charset="0"/>
              </a:rPr>
              <a:t>Volozh's</a:t>
            </a:r>
            <a:r>
              <a:rPr lang="en-US" dirty="0">
                <a:solidFill>
                  <a:schemeClr val="bg1"/>
                </a:solidFill>
                <a:latin typeface="Proxima Nova Rg" panose="02000506030000020004" pitchFamily="2" charset="0"/>
              </a:rPr>
              <a:t> leadership, Yandex rapidly expanded. By the early 2000s, it dominated the Russian search market, pushing into new areas like maps, news, and shopping. Yandex's innovative services started to set it apart from global competitors.</a:t>
            </a:r>
            <a:endParaRPr lang="ru-RU" dirty="0">
              <a:solidFill>
                <a:schemeClr val="bg1">
                  <a:lumMod val="85000"/>
                </a:schemeClr>
              </a:solidFill>
              <a:latin typeface="Proxima Nova Rg" panose="02000506030000020004" pitchFamily="2" charset="0"/>
            </a:endParaRPr>
          </a:p>
        </p:txBody>
      </p:sp>
      <p:pic>
        <p:nvPicPr>
          <p:cNvPr id="2" name="Рисунок 1">
            <a:extLst>
              <a:ext uri="{FF2B5EF4-FFF2-40B4-BE49-F238E27FC236}">
                <a16:creationId xmlns:a16="http://schemas.microsoft.com/office/drawing/2014/main" id="{444E3F05-4F2D-F159-3C40-6DC4081373E7}"/>
              </a:ext>
            </a:extLst>
          </p:cNvPr>
          <p:cNvPicPr>
            <a:picLocks noChangeAspect="1"/>
          </p:cNvPicPr>
          <p:nvPr/>
        </p:nvPicPr>
        <p:blipFill>
          <a:blip r:embed="rId2"/>
          <a:stretch>
            <a:fillRect/>
          </a:stretch>
        </p:blipFill>
        <p:spPr>
          <a:xfrm>
            <a:off x="7952331" y="1127917"/>
            <a:ext cx="3124200" cy="2235200"/>
          </a:xfrm>
          <a:prstGeom prst="rect">
            <a:avLst/>
          </a:prstGeom>
        </p:spPr>
      </p:pic>
    </p:spTree>
    <p:extLst>
      <p:ext uri="{BB962C8B-B14F-4D97-AF65-F5344CB8AC3E}">
        <p14:creationId xmlns:p14="http://schemas.microsoft.com/office/powerpoint/2010/main" val="1621142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3272A"/>
        </a:solidFill>
        <a:effectLst/>
      </p:bgPr>
    </p:bg>
    <p:spTree>
      <p:nvGrpSpPr>
        <p:cNvPr id="1" name=""/>
        <p:cNvGrpSpPr/>
        <p:nvPr/>
      </p:nvGrpSpPr>
      <p:grpSpPr>
        <a:xfrm>
          <a:off x="0" y="0"/>
          <a:ext cx="0" cy="0"/>
          <a:chOff x="0" y="0"/>
          <a:chExt cx="0" cy="0"/>
        </a:xfrm>
      </p:grpSpPr>
      <p:sp>
        <p:nvSpPr>
          <p:cNvPr id="5" name="Овал 4">
            <a:extLst>
              <a:ext uri="{FF2B5EF4-FFF2-40B4-BE49-F238E27FC236}">
                <a16:creationId xmlns:a16="http://schemas.microsoft.com/office/drawing/2014/main" id="{3CE092EF-CC18-4A77-9304-C18F37F9233F}"/>
              </a:ext>
            </a:extLst>
          </p:cNvPr>
          <p:cNvSpPr/>
          <p:nvPr/>
        </p:nvSpPr>
        <p:spPr>
          <a:xfrm>
            <a:off x="-885524" y="1294151"/>
            <a:ext cx="1771048" cy="1771048"/>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Овал 5">
            <a:extLst>
              <a:ext uri="{FF2B5EF4-FFF2-40B4-BE49-F238E27FC236}">
                <a16:creationId xmlns:a16="http://schemas.microsoft.com/office/drawing/2014/main" id="{732A4727-2721-48DC-AA64-E598F5F4AB25}"/>
              </a:ext>
            </a:extLst>
          </p:cNvPr>
          <p:cNvSpPr/>
          <p:nvPr/>
        </p:nvSpPr>
        <p:spPr>
          <a:xfrm>
            <a:off x="8867432" y="-646606"/>
            <a:ext cx="1293211" cy="1293211"/>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Овал 6">
            <a:extLst>
              <a:ext uri="{FF2B5EF4-FFF2-40B4-BE49-F238E27FC236}">
                <a16:creationId xmlns:a16="http://schemas.microsoft.com/office/drawing/2014/main" id="{78403508-2CB2-4A89-B7F1-F54A1427544B}"/>
              </a:ext>
            </a:extLst>
          </p:cNvPr>
          <p:cNvSpPr/>
          <p:nvPr/>
        </p:nvSpPr>
        <p:spPr>
          <a:xfrm>
            <a:off x="11669126" y="4709028"/>
            <a:ext cx="1103806" cy="1103806"/>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TextBox 7">
            <a:extLst>
              <a:ext uri="{FF2B5EF4-FFF2-40B4-BE49-F238E27FC236}">
                <a16:creationId xmlns:a16="http://schemas.microsoft.com/office/drawing/2014/main" id="{FD57E961-3A22-47D1-A972-F7005A6D06F9}"/>
              </a:ext>
            </a:extLst>
          </p:cNvPr>
          <p:cNvSpPr txBox="1"/>
          <p:nvPr/>
        </p:nvSpPr>
        <p:spPr>
          <a:xfrm>
            <a:off x="1055976" y="512905"/>
            <a:ext cx="8601891" cy="584775"/>
          </a:xfrm>
          <a:prstGeom prst="rect">
            <a:avLst/>
          </a:prstGeom>
          <a:noFill/>
        </p:spPr>
        <p:txBody>
          <a:bodyPr wrap="square" rtlCol="0">
            <a:spAutoFit/>
          </a:bodyPr>
          <a:lstStyle/>
          <a:p>
            <a:r>
              <a:rPr lang="en-US" sz="3200" dirty="0">
                <a:solidFill>
                  <a:schemeClr val="bg1"/>
                </a:solidFill>
                <a:latin typeface="Proxima Nova" panose="02000506030000020004" pitchFamily="50" charset="0"/>
              </a:rPr>
              <a:t>Yandex on the Global Stage</a:t>
            </a:r>
            <a:endParaRPr lang="ru-RU" sz="3200" dirty="0">
              <a:solidFill>
                <a:schemeClr val="bg1"/>
              </a:solidFill>
              <a:latin typeface="Proxima Nova" panose="02000506030000020004" pitchFamily="50" charset="0"/>
            </a:endParaRPr>
          </a:p>
        </p:txBody>
      </p:sp>
      <p:sp>
        <p:nvSpPr>
          <p:cNvPr id="9" name="TextBox 8">
            <a:extLst>
              <a:ext uri="{FF2B5EF4-FFF2-40B4-BE49-F238E27FC236}">
                <a16:creationId xmlns:a16="http://schemas.microsoft.com/office/drawing/2014/main" id="{7FEAF823-F01F-4906-B844-383613C23832}"/>
              </a:ext>
            </a:extLst>
          </p:cNvPr>
          <p:cNvSpPr txBox="1"/>
          <p:nvPr/>
        </p:nvSpPr>
        <p:spPr>
          <a:xfrm>
            <a:off x="1055975" y="1211409"/>
            <a:ext cx="4571741" cy="2303836"/>
          </a:xfrm>
          <a:prstGeom prst="rect">
            <a:avLst/>
          </a:prstGeom>
          <a:noFill/>
        </p:spPr>
        <p:txBody>
          <a:bodyPr wrap="square" rtlCol="0">
            <a:spAutoFit/>
          </a:bodyPr>
          <a:lstStyle/>
          <a:p>
            <a:pPr>
              <a:lnSpc>
                <a:spcPts val="2500"/>
              </a:lnSpc>
            </a:pPr>
            <a:r>
              <a:rPr lang="en-US" dirty="0">
                <a:solidFill>
                  <a:schemeClr val="bg1">
                    <a:lumMod val="75000"/>
                  </a:schemeClr>
                </a:solidFill>
                <a:latin typeface="Proxima Nova Rg" panose="02000506030000020004" pitchFamily="2" charset="0"/>
              </a:rPr>
              <a:t> In 2011, Yandex went public with an IPO on NASDAQ, marking a significant milestone. This move highlighted Yandex's status as a major player in the tech world and provided resources for further expansion into services like </a:t>
            </a:r>
            <a:r>
              <a:rPr lang="en-US" dirty="0" err="1">
                <a:solidFill>
                  <a:schemeClr val="bg1">
                    <a:lumMod val="75000"/>
                  </a:schemeClr>
                </a:solidFill>
                <a:latin typeface="Proxima Nova Rg" panose="02000506030000020004" pitchFamily="2" charset="0"/>
              </a:rPr>
              <a:t>Yandex.Taxi</a:t>
            </a:r>
            <a:r>
              <a:rPr lang="en-US" dirty="0">
                <a:solidFill>
                  <a:schemeClr val="bg1">
                    <a:lumMod val="75000"/>
                  </a:schemeClr>
                </a:solidFill>
                <a:latin typeface="Proxima Nova Rg" panose="02000506030000020004" pitchFamily="2" charset="0"/>
              </a:rPr>
              <a:t> and </a:t>
            </a:r>
            <a:r>
              <a:rPr lang="en-US" dirty="0" err="1">
                <a:solidFill>
                  <a:schemeClr val="bg1">
                    <a:lumMod val="75000"/>
                  </a:schemeClr>
                </a:solidFill>
                <a:latin typeface="Proxima Nova Rg" panose="02000506030000020004" pitchFamily="2" charset="0"/>
              </a:rPr>
              <a:t>Yandex.Market</a:t>
            </a:r>
            <a:r>
              <a:rPr lang="en-US" dirty="0">
                <a:solidFill>
                  <a:schemeClr val="bg1">
                    <a:lumMod val="75000"/>
                  </a:schemeClr>
                </a:solidFill>
                <a:latin typeface="Proxima Nova Rg" panose="02000506030000020004" pitchFamily="2" charset="0"/>
              </a:rPr>
              <a:t>.</a:t>
            </a:r>
            <a:endParaRPr lang="ru-RU" dirty="0">
              <a:solidFill>
                <a:schemeClr val="bg1">
                  <a:lumMod val="85000"/>
                </a:schemeClr>
              </a:solidFill>
              <a:latin typeface="Proxima Nova Rg" panose="02000506030000020004" pitchFamily="2" charset="0"/>
            </a:endParaRPr>
          </a:p>
        </p:txBody>
      </p:sp>
      <p:pic>
        <p:nvPicPr>
          <p:cNvPr id="2" name="Рисунок 1">
            <a:extLst>
              <a:ext uri="{FF2B5EF4-FFF2-40B4-BE49-F238E27FC236}">
                <a16:creationId xmlns:a16="http://schemas.microsoft.com/office/drawing/2014/main" id="{93B5586D-EA93-1855-B0FF-C7F2806EE7FE}"/>
              </a:ext>
            </a:extLst>
          </p:cNvPr>
          <p:cNvPicPr>
            <a:picLocks noChangeAspect="1"/>
          </p:cNvPicPr>
          <p:nvPr/>
        </p:nvPicPr>
        <p:blipFill>
          <a:blip r:embed="rId2"/>
          <a:stretch>
            <a:fillRect/>
          </a:stretch>
        </p:blipFill>
        <p:spPr>
          <a:xfrm>
            <a:off x="6024795" y="1404851"/>
            <a:ext cx="5644331" cy="3055696"/>
          </a:xfrm>
          <a:prstGeom prst="rect">
            <a:avLst/>
          </a:prstGeom>
        </p:spPr>
      </p:pic>
    </p:spTree>
    <p:extLst>
      <p:ext uri="{BB962C8B-B14F-4D97-AF65-F5344CB8AC3E}">
        <p14:creationId xmlns:p14="http://schemas.microsoft.com/office/powerpoint/2010/main" val="1928863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3272A"/>
        </a:solidFill>
        <a:effectLst/>
      </p:bgPr>
    </p:bg>
    <p:spTree>
      <p:nvGrpSpPr>
        <p:cNvPr id="1" name=""/>
        <p:cNvGrpSpPr/>
        <p:nvPr/>
      </p:nvGrpSpPr>
      <p:grpSpPr>
        <a:xfrm>
          <a:off x="0" y="0"/>
          <a:ext cx="0" cy="0"/>
          <a:chOff x="0" y="0"/>
          <a:chExt cx="0" cy="0"/>
        </a:xfrm>
      </p:grpSpPr>
      <p:sp>
        <p:nvSpPr>
          <p:cNvPr id="5" name="Овал 4">
            <a:extLst>
              <a:ext uri="{FF2B5EF4-FFF2-40B4-BE49-F238E27FC236}">
                <a16:creationId xmlns:a16="http://schemas.microsoft.com/office/drawing/2014/main" id="{3CE092EF-CC18-4A77-9304-C18F37F9233F}"/>
              </a:ext>
            </a:extLst>
          </p:cNvPr>
          <p:cNvSpPr/>
          <p:nvPr/>
        </p:nvSpPr>
        <p:spPr>
          <a:xfrm>
            <a:off x="-885524" y="4270524"/>
            <a:ext cx="1771048" cy="1771048"/>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Овал 5">
            <a:extLst>
              <a:ext uri="{FF2B5EF4-FFF2-40B4-BE49-F238E27FC236}">
                <a16:creationId xmlns:a16="http://schemas.microsoft.com/office/drawing/2014/main" id="{732A4727-2721-48DC-AA64-E598F5F4AB25}"/>
              </a:ext>
            </a:extLst>
          </p:cNvPr>
          <p:cNvSpPr/>
          <p:nvPr/>
        </p:nvSpPr>
        <p:spPr>
          <a:xfrm>
            <a:off x="9333990" y="-542971"/>
            <a:ext cx="1293211" cy="1293211"/>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Овал 6">
            <a:extLst>
              <a:ext uri="{FF2B5EF4-FFF2-40B4-BE49-F238E27FC236}">
                <a16:creationId xmlns:a16="http://schemas.microsoft.com/office/drawing/2014/main" id="{78403508-2CB2-4A89-B7F1-F54A1427544B}"/>
              </a:ext>
            </a:extLst>
          </p:cNvPr>
          <p:cNvSpPr/>
          <p:nvPr/>
        </p:nvSpPr>
        <p:spPr>
          <a:xfrm>
            <a:off x="11640097" y="1918795"/>
            <a:ext cx="1103806" cy="1103806"/>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TextBox 7">
            <a:extLst>
              <a:ext uri="{FF2B5EF4-FFF2-40B4-BE49-F238E27FC236}">
                <a16:creationId xmlns:a16="http://schemas.microsoft.com/office/drawing/2014/main" id="{FD57E961-3A22-47D1-A972-F7005A6D06F9}"/>
              </a:ext>
            </a:extLst>
          </p:cNvPr>
          <p:cNvSpPr txBox="1"/>
          <p:nvPr/>
        </p:nvSpPr>
        <p:spPr>
          <a:xfrm>
            <a:off x="1082441" y="346466"/>
            <a:ext cx="8601891" cy="584775"/>
          </a:xfrm>
          <a:prstGeom prst="rect">
            <a:avLst/>
          </a:prstGeom>
          <a:noFill/>
        </p:spPr>
        <p:txBody>
          <a:bodyPr wrap="square" rtlCol="0">
            <a:spAutoFit/>
          </a:bodyPr>
          <a:lstStyle/>
          <a:p>
            <a:r>
              <a:rPr lang="en-US" sz="3200" dirty="0">
                <a:solidFill>
                  <a:schemeClr val="bg1"/>
                </a:solidFill>
                <a:latin typeface="Proxima Nova" panose="02000506030000020004" pitchFamily="50" charset="0"/>
              </a:rPr>
              <a:t>Arkady </a:t>
            </a:r>
            <a:r>
              <a:rPr lang="en-US" sz="3200" dirty="0" err="1">
                <a:solidFill>
                  <a:schemeClr val="bg1"/>
                </a:solidFill>
                <a:latin typeface="Proxima Nova" panose="02000506030000020004" pitchFamily="50" charset="0"/>
              </a:rPr>
              <a:t>Volozh's</a:t>
            </a:r>
            <a:r>
              <a:rPr lang="en-US" sz="3200" dirty="0">
                <a:solidFill>
                  <a:schemeClr val="bg1"/>
                </a:solidFill>
                <a:latin typeface="Proxima Nova" panose="02000506030000020004" pitchFamily="50" charset="0"/>
              </a:rPr>
              <a:t> Legacy</a:t>
            </a:r>
            <a:endParaRPr lang="ru-RU" sz="3200" dirty="0">
              <a:solidFill>
                <a:schemeClr val="bg1"/>
              </a:solidFill>
              <a:latin typeface="Proxima Nova" panose="02000506030000020004" pitchFamily="50" charset="0"/>
            </a:endParaRPr>
          </a:p>
        </p:txBody>
      </p:sp>
      <p:sp>
        <p:nvSpPr>
          <p:cNvPr id="10" name="TextBox 9">
            <a:extLst>
              <a:ext uri="{FF2B5EF4-FFF2-40B4-BE49-F238E27FC236}">
                <a16:creationId xmlns:a16="http://schemas.microsoft.com/office/drawing/2014/main" id="{9C4B6230-D74B-4656-B451-1B532CD39356}"/>
              </a:ext>
            </a:extLst>
          </p:cNvPr>
          <p:cNvSpPr txBox="1"/>
          <p:nvPr/>
        </p:nvSpPr>
        <p:spPr>
          <a:xfrm>
            <a:off x="1082441" y="1033793"/>
            <a:ext cx="4586839" cy="2303836"/>
          </a:xfrm>
          <a:prstGeom prst="rect">
            <a:avLst/>
          </a:prstGeom>
          <a:noFill/>
        </p:spPr>
        <p:txBody>
          <a:bodyPr wrap="square" rtlCol="0">
            <a:spAutoFit/>
          </a:bodyPr>
          <a:lstStyle/>
          <a:p>
            <a:pPr>
              <a:lnSpc>
                <a:spcPts val="2500"/>
              </a:lnSpc>
            </a:pPr>
            <a:r>
              <a:rPr lang="en-US" dirty="0">
                <a:solidFill>
                  <a:schemeClr val="bg1">
                    <a:lumMod val="85000"/>
                  </a:schemeClr>
                </a:solidFill>
                <a:latin typeface="Proxima Nova Rg" panose="02000506030000020004" pitchFamily="2" charset="0"/>
              </a:rPr>
              <a:t> Arkady </a:t>
            </a:r>
            <a:r>
              <a:rPr lang="en-US" dirty="0" err="1">
                <a:solidFill>
                  <a:schemeClr val="bg1">
                    <a:lumMod val="85000"/>
                  </a:schemeClr>
                </a:solidFill>
                <a:latin typeface="Proxima Nova Rg" panose="02000506030000020004" pitchFamily="2" charset="0"/>
              </a:rPr>
              <a:t>Volozh</a:t>
            </a:r>
            <a:r>
              <a:rPr lang="en-US" dirty="0">
                <a:solidFill>
                  <a:schemeClr val="bg1">
                    <a:lumMod val="85000"/>
                  </a:schemeClr>
                </a:solidFill>
                <a:latin typeface="Proxima Nova Rg" panose="02000506030000020004" pitchFamily="2" charset="0"/>
              </a:rPr>
              <a:t> stepped down from his CEO role in 2022, but his influence endures. Yandex remains a leader in tech innovation, shaping digital experiences across Russia and beyond. </a:t>
            </a:r>
            <a:r>
              <a:rPr lang="en-US" dirty="0" err="1">
                <a:solidFill>
                  <a:schemeClr val="bg1">
                    <a:lumMod val="85000"/>
                  </a:schemeClr>
                </a:solidFill>
                <a:latin typeface="Proxima Nova Rg" panose="02000506030000020004" pitchFamily="2" charset="0"/>
              </a:rPr>
              <a:t>Volozh's</a:t>
            </a:r>
            <a:r>
              <a:rPr lang="en-US" dirty="0">
                <a:solidFill>
                  <a:schemeClr val="bg1">
                    <a:lumMod val="85000"/>
                  </a:schemeClr>
                </a:solidFill>
                <a:latin typeface="Proxima Nova Rg" panose="02000506030000020004" pitchFamily="2" charset="0"/>
              </a:rPr>
              <a:t> vision continues to inspire the company's mission and growth.</a:t>
            </a:r>
            <a:endParaRPr lang="ru-RU" dirty="0">
              <a:solidFill>
                <a:schemeClr val="bg1"/>
              </a:solidFill>
              <a:latin typeface="Proxima Nova Rg" panose="02000506030000020004" pitchFamily="2" charset="0"/>
            </a:endParaRPr>
          </a:p>
        </p:txBody>
      </p:sp>
      <p:pic>
        <p:nvPicPr>
          <p:cNvPr id="2" name="Рисунок 1">
            <a:extLst>
              <a:ext uri="{FF2B5EF4-FFF2-40B4-BE49-F238E27FC236}">
                <a16:creationId xmlns:a16="http://schemas.microsoft.com/office/drawing/2014/main" id="{9E5B704C-ED98-D5FA-26BD-A2C3C2E8C3F2}"/>
              </a:ext>
            </a:extLst>
          </p:cNvPr>
          <p:cNvPicPr>
            <a:picLocks noChangeAspect="1"/>
          </p:cNvPicPr>
          <p:nvPr/>
        </p:nvPicPr>
        <p:blipFill>
          <a:blip r:embed="rId2"/>
          <a:stretch>
            <a:fillRect/>
          </a:stretch>
        </p:blipFill>
        <p:spPr>
          <a:xfrm>
            <a:off x="6450535" y="1307811"/>
            <a:ext cx="4728698" cy="2962713"/>
          </a:xfrm>
          <a:prstGeom prst="rect">
            <a:avLst/>
          </a:prstGeom>
        </p:spPr>
      </p:pic>
    </p:spTree>
    <p:extLst>
      <p:ext uri="{BB962C8B-B14F-4D97-AF65-F5344CB8AC3E}">
        <p14:creationId xmlns:p14="http://schemas.microsoft.com/office/powerpoint/2010/main" val="30207372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3272A"/>
        </a:solidFill>
        <a:effectLst/>
      </p:bgPr>
    </p:bg>
    <p:spTree>
      <p:nvGrpSpPr>
        <p:cNvPr id="1" name=""/>
        <p:cNvGrpSpPr/>
        <p:nvPr/>
      </p:nvGrpSpPr>
      <p:grpSpPr>
        <a:xfrm>
          <a:off x="0" y="0"/>
          <a:ext cx="0" cy="0"/>
          <a:chOff x="0" y="0"/>
          <a:chExt cx="0" cy="0"/>
        </a:xfrm>
      </p:grpSpPr>
      <p:sp>
        <p:nvSpPr>
          <p:cNvPr id="5" name="Овал 4">
            <a:extLst>
              <a:ext uri="{FF2B5EF4-FFF2-40B4-BE49-F238E27FC236}">
                <a16:creationId xmlns:a16="http://schemas.microsoft.com/office/drawing/2014/main" id="{3CE092EF-CC18-4A77-9304-C18F37F9233F}"/>
              </a:ext>
            </a:extLst>
          </p:cNvPr>
          <p:cNvSpPr/>
          <p:nvPr/>
        </p:nvSpPr>
        <p:spPr>
          <a:xfrm>
            <a:off x="9095072" y="-999824"/>
            <a:ext cx="1771048" cy="1771048"/>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Овал 5">
            <a:extLst>
              <a:ext uri="{FF2B5EF4-FFF2-40B4-BE49-F238E27FC236}">
                <a16:creationId xmlns:a16="http://schemas.microsoft.com/office/drawing/2014/main" id="{732A4727-2721-48DC-AA64-E598F5F4AB25}"/>
              </a:ext>
            </a:extLst>
          </p:cNvPr>
          <p:cNvSpPr/>
          <p:nvPr/>
        </p:nvSpPr>
        <p:spPr>
          <a:xfrm>
            <a:off x="-773606" y="1359994"/>
            <a:ext cx="1293211" cy="1293211"/>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7" name="Овал 6">
            <a:extLst>
              <a:ext uri="{FF2B5EF4-FFF2-40B4-BE49-F238E27FC236}">
                <a16:creationId xmlns:a16="http://schemas.microsoft.com/office/drawing/2014/main" id="{78403508-2CB2-4A89-B7F1-F54A1427544B}"/>
              </a:ext>
            </a:extLst>
          </p:cNvPr>
          <p:cNvSpPr/>
          <p:nvPr/>
        </p:nvSpPr>
        <p:spPr>
          <a:xfrm>
            <a:off x="11640097" y="4357195"/>
            <a:ext cx="1103806" cy="1103806"/>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TextBox 11">
            <a:extLst>
              <a:ext uri="{FF2B5EF4-FFF2-40B4-BE49-F238E27FC236}">
                <a16:creationId xmlns:a16="http://schemas.microsoft.com/office/drawing/2014/main" id="{2FC59451-8994-4B10-BB19-A5AD7E68BA80}"/>
              </a:ext>
            </a:extLst>
          </p:cNvPr>
          <p:cNvSpPr txBox="1"/>
          <p:nvPr/>
        </p:nvSpPr>
        <p:spPr>
          <a:xfrm>
            <a:off x="1016000" y="1629747"/>
            <a:ext cx="7687425" cy="2624436"/>
          </a:xfrm>
          <a:prstGeom prst="rect">
            <a:avLst/>
          </a:prstGeom>
          <a:noFill/>
        </p:spPr>
        <p:txBody>
          <a:bodyPr wrap="square" rtlCol="0">
            <a:spAutoFit/>
          </a:bodyPr>
          <a:lstStyle/>
          <a:p>
            <a:pPr>
              <a:lnSpc>
                <a:spcPts val="2500"/>
              </a:lnSpc>
            </a:pP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Arkady </a:t>
            </a:r>
            <a:r>
              <a:rPr lang="en-US" dirty="0" err="1">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Volozh's</a:t>
            </a: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 vision and leadership have been instrumental in transforming Yandex from a small startup into a tech giant. His commitment to innovation and understanding of the Russian digital landscape allowed Yandex to thrive in a competitive global market. </a:t>
            </a:r>
            <a:r>
              <a:rPr lang="en-US" dirty="0" err="1">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Volozh's</a:t>
            </a: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 journey serves as an inspiring example of how determination and creativity can lead to groundbreaking success. As Yandex continues to innovate and expand, the foundation laid by </a:t>
            </a:r>
            <a:r>
              <a:rPr lang="en-US" dirty="0" err="1">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Volozh</a:t>
            </a:r>
            <a:r>
              <a:rPr lang="en-US" dirty="0">
                <a:solidFill>
                  <a:schemeClr val="bg1">
                    <a:lumMod val="85000"/>
                  </a:schemeClr>
                </a:solidFill>
                <a:latin typeface="Proxima Nova Rg" panose="02000506030000020004" pitchFamily="2" charset="0"/>
                <a:ea typeface="Calibri" panose="020F0502020204030204" pitchFamily="34" charset="0"/>
                <a:cs typeface="Times New Roman" panose="02020603050405020304" pitchFamily="18" charset="0"/>
              </a:rPr>
              <a:t> will remain a guiding force for the company's future endeavors.</a:t>
            </a:r>
            <a:endParaRPr lang="ru-RU" dirty="0">
              <a:solidFill>
                <a:schemeClr val="bg1">
                  <a:lumMod val="85000"/>
                </a:schemeClr>
              </a:solidFill>
              <a:latin typeface="Proxima Nova Rg" panose="02000506030000020004" pitchFamily="2" charset="0"/>
            </a:endParaRPr>
          </a:p>
        </p:txBody>
      </p:sp>
      <p:sp>
        <p:nvSpPr>
          <p:cNvPr id="13" name="TextBox 12">
            <a:extLst>
              <a:ext uri="{FF2B5EF4-FFF2-40B4-BE49-F238E27FC236}">
                <a16:creationId xmlns:a16="http://schemas.microsoft.com/office/drawing/2014/main" id="{B57944A7-CCD6-46B3-9D00-27238073A9E9}"/>
              </a:ext>
            </a:extLst>
          </p:cNvPr>
          <p:cNvSpPr txBox="1"/>
          <p:nvPr/>
        </p:nvSpPr>
        <p:spPr>
          <a:xfrm>
            <a:off x="1016000" y="965199"/>
            <a:ext cx="3810000" cy="584775"/>
          </a:xfrm>
          <a:prstGeom prst="rect">
            <a:avLst/>
          </a:prstGeom>
          <a:noFill/>
        </p:spPr>
        <p:txBody>
          <a:bodyPr wrap="square" rtlCol="0">
            <a:spAutoFit/>
          </a:bodyPr>
          <a:lstStyle/>
          <a:p>
            <a:r>
              <a:rPr lang="en-US" sz="3200" dirty="0">
                <a:solidFill>
                  <a:schemeClr val="bg1"/>
                </a:solidFill>
                <a:latin typeface="Proxima Nova" panose="02000506030000020004" pitchFamily="50" charset="0"/>
              </a:rPr>
              <a:t>Conclusion</a:t>
            </a:r>
            <a:endParaRPr lang="ru-RU" sz="3200" dirty="0">
              <a:solidFill>
                <a:schemeClr val="bg1"/>
              </a:solidFill>
              <a:latin typeface="Proxima Nova" panose="02000506030000020004" pitchFamily="50" charset="0"/>
            </a:endParaRPr>
          </a:p>
        </p:txBody>
      </p:sp>
      <p:pic>
        <p:nvPicPr>
          <p:cNvPr id="3" name="Рисунок 2">
            <a:extLst>
              <a:ext uri="{FF2B5EF4-FFF2-40B4-BE49-F238E27FC236}">
                <a16:creationId xmlns:a16="http://schemas.microsoft.com/office/drawing/2014/main" id="{A5A1D2EE-6E9E-AF98-B3F8-66CA1D75F1A7}"/>
              </a:ext>
            </a:extLst>
          </p:cNvPr>
          <p:cNvPicPr>
            <a:picLocks noChangeAspect="1"/>
          </p:cNvPicPr>
          <p:nvPr/>
        </p:nvPicPr>
        <p:blipFill>
          <a:blip r:embed="rId2"/>
          <a:stretch>
            <a:fillRect/>
          </a:stretch>
        </p:blipFill>
        <p:spPr>
          <a:xfrm>
            <a:off x="8103620" y="4208893"/>
            <a:ext cx="2859481" cy="2298192"/>
          </a:xfrm>
          <a:prstGeom prst="rect">
            <a:avLst/>
          </a:prstGeom>
        </p:spPr>
      </p:pic>
    </p:spTree>
    <p:extLst>
      <p:ext uri="{BB962C8B-B14F-4D97-AF65-F5344CB8AC3E}">
        <p14:creationId xmlns:p14="http://schemas.microsoft.com/office/powerpoint/2010/main" val="1922044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3272A"/>
        </a:solidFill>
        <a:effectLst/>
      </p:bgPr>
    </p:bg>
    <p:spTree>
      <p:nvGrpSpPr>
        <p:cNvPr id="1" name=""/>
        <p:cNvGrpSpPr/>
        <p:nvPr/>
      </p:nvGrpSpPr>
      <p:grpSpPr>
        <a:xfrm>
          <a:off x="0" y="0"/>
          <a:ext cx="0" cy="0"/>
          <a:chOff x="0" y="0"/>
          <a:chExt cx="0" cy="0"/>
        </a:xfrm>
      </p:grpSpPr>
      <p:sp>
        <p:nvSpPr>
          <p:cNvPr id="5" name="Овал 4">
            <a:extLst>
              <a:ext uri="{FF2B5EF4-FFF2-40B4-BE49-F238E27FC236}">
                <a16:creationId xmlns:a16="http://schemas.microsoft.com/office/drawing/2014/main" id="{3CE092EF-CC18-4A77-9304-C18F37F9233F}"/>
              </a:ext>
            </a:extLst>
          </p:cNvPr>
          <p:cNvSpPr/>
          <p:nvPr/>
        </p:nvSpPr>
        <p:spPr>
          <a:xfrm>
            <a:off x="-885524" y="4008699"/>
            <a:ext cx="1771048" cy="1771048"/>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Овал 5">
            <a:extLst>
              <a:ext uri="{FF2B5EF4-FFF2-40B4-BE49-F238E27FC236}">
                <a16:creationId xmlns:a16="http://schemas.microsoft.com/office/drawing/2014/main" id="{732A4727-2721-48DC-AA64-E598F5F4AB25}"/>
              </a:ext>
            </a:extLst>
          </p:cNvPr>
          <p:cNvSpPr/>
          <p:nvPr/>
        </p:nvSpPr>
        <p:spPr>
          <a:xfrm>
            <a:off x="1716558" y="-646606"/>
            <a:ext cx="1293211" cy="1293211"/>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Овал 6">
            <a:extLst>
              <a:ext uri="{FF2B5EF4-FFF2-40B4-BE49-F238E27FC236}">
                <a16:creationId xmlns:a16="http://schemas.microsoft.com/office/drawing/2014/main" id="{78403508-2CB2-4A89-B7F1-F54A1427544B}"/>
              </a:ext>
            </a:extLst>
          </p:cNvPr>
          <p:cNvSpPr/>
          <p:nvPr/>
        </p:nvSpPr>
        <p:spPr>
          <a:xfrm>
            <a:off x="11640097" y="4778108"/>
            <a:ext cx="1103806" cy="1103806"/>
          </a:xfrm>
          <a:prstGeom prst="ellipse">
            <a:avLst/>
          </a:prstGeom>
          <a:solidFill>
            <a:srgbClr val="6078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TextBox 7">
            <a:extLst>
              <a:ext uri="{FF2B5EF4-FFF2-40B4-BE49-F238E27FC236}">
                <a16:creationId xmlns:a16="http://schemas.microsoft.com/office/drawing/2014/main" id="{FD57E961-3A22-47D1-A972-F7005A6D06F9}"/>
              </a:ext>
            </a:extLst>
          </p:cNvPr>
          <p:cNvSpPr txBox="1"/>
          <p:nvPr/>
        </p:nvSpPr>
        <p:spPr>
          <a:xfrm>
            <a:off x="1685875" y="1219269"/>
            <a:ext cx="5820517" cy="584775"/>
          </a:xfrm>
          <a:prstGeom prst="rect">
            <a:avLst/>
          </a:prstGeom>
          <a:noFill/>
        </p:spPr>
        <p:txBody>
          <a:bodyPr wrap="square" rtlCol="0">
            <a:spAutoFit/>
          </a:bodyPr>
          <a:lstStyle/>
          <a:p>
            <a:r>
              <a:rPr lang="en-US" sz="3200" dirty="0">
                <a:solidFill>
                  <a:schemeClr val="bg1"/>
                </a:solidFill>
                <a:latin typeface="Proxima Nova" panose="02000506030000020004" pitchFamily="50" charset="0"/>
              </a:rPr>
              <a:t>Thanks for your attention</a:t>
            </a:r>
            <a:endParaRPr lang="ru-RU" sz="3200" dirty="0">
              <a:solidFill>
                <a:schemeClr val="bg1"/>
              </a:solidFill>
              <a:latin typeface="Proxima Nova" panose="02000506030000020004" pitchFamily="50" charset="0"/>
            </a:endParaRPr>
          </a:p>
        </p:txBody>
      </p:sp>
      <p:pic>
        <p:nvPicPr>
          <p:cNvPr id="3" name="Рисунок 2">
            <a:extLst>
              <a:ext uri="{FF2B5EF4-FFF2-40B4-BE49-F238E27FC236}">
                <a16:creationId xmlns:a16="http://schemas.microsoft.com/office/drawing/2014/main" id="{E6E14FD0-1D3C-40FE-BD68-891C3D093DC1}"/>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446223" y="3314413"/>
            <a:ext cx="2778392" cy="2778392"/>
          </a:xfrm>
          <a:prstGeom prst="rect">
            <a:avLst/>
          </a:prstGeom>
        </p:spPr>
      </p:pic>
      <p:sp>
        <p:nvSpPr>
          <p:cNvPr id="9" name="TextBox 8">
            <a:extLst>
              <a:ext uri="{FF2B5EF4-FFF2-40B4-BE49-F238E27FC236}">
                <a16:creationId xmlns:a16="http://schemas.microsoft.com/office/drawing/2014/main" id="{AD9B7212-B68E-4000-97AE-A2A94509F049}"/>
              </a:ext>
            </a:extLst>
          </p:cNvPr>
          <p:cNvSpPr txBox="1"/>
          <p:nvPr/>
        </p:nvSpPr>
        <p:spPr>
          <a:xfrm>
            <a:off x="1716558" y="1844640"/>
            <a:ext cx="3239993" cy="369332"/>
          </a:xfrm>
          <a:prstGeom prst="rect">
            <a:avLst/>
          </a:prstGeom>
          <a:noFill/>
        </p:spPr>
        <p:txBody>
          <a:bodyPr wrap="square" rtlCol="0">
            <a:spAutoFit/>
          </a:bodyPr>
          <a:lstStyle/>
          <a:p>
            <a:r>
              <a:rPr lang="en-US" dirty="0">
                <a:solidFill>
                  <a:schemeClr val="bg1">
                    <a:lumMod val="50000"/>
                    <a:alpha val="53000"/>
                  </a:schemeClr>
                </a:solidFill>
                <a:latin typeface="Proxima Nova" panose="02000506030000020004" pitchFamily="50" charset="0"/>
              </a:rPr>
              <a:t>Prepared by: Sidorov D. S.</a:t>
            </a:r>
            <a:endParaRPr lang="ru-RU" dirty="0">
              <a:solidFill>
                <a:schemeClr val="bg1">
                  <a:lumMod val="50000"/>
                  <a:alpha val="53000"/>
                </a:schemeClr>
              </a:solidFill>
              <a:latin typeface="Proxima Nova" panose="02000506030000020004" pitchFamily="50" charset="0"/>
            </a:endParaRPr>
          </a:p>
        </p:txBody>
      </p:sp>
    </p:spTree>
    <p:extLst>
      <p:ext uri="{BB962C8B-B14F-4D97-AF65-F5344CB8AC3E}">
        <p14:creationId xmlns:p14="http://schemas.microsoft.com/office/powerpoint/2010/main" val="1837009000"/>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561</TotalTime>
  <Words>410</Words>
  <Application>Microsoft Macintosh PowerPoint</Application>
  <PresentationFormat>Широкоэкранный</PresentationFormat>
  <Paragraphs>20</Paragraphs>
  <Slides>8</Slides>
  <Notes>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8</vt:i4>
      </vt:variant>
    </vt:vector>
  </HeadingPairs>
  <TitlesOfParts>
    <vt:vector size="14" baseType="lpstr">
      <vt:lpstr>Arial</vt:lpstr>
      <vt:lpstr>Calibri</vt:lpstr>
      <vt:lpstr>Calibri Light</vt:lpstr>
      <vt:lpstr>Proxima Nova</vt:lpstr>
      <vt:lpstr>Proxima Nova Rg</vt:lpstr>
      <vt:lpstr>Тема Office</vt:lpstr>
      <vt:lpstr>Arkady Volozh: A Visionary in Technology</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Dmitry Sidorov</dc:creator>
  <cp:lastModifiedBy>Dmitry Sidorov</cp:lastModifiedBy>
  <cp:revision>36</cp:revision>
  <dcterms:created xsi:type="dcterms:W3CDTF">2023-11-02T21:00:00Z</dcterms:created>
  <dcterms:modified xsi:type="dcterms:W3CDTF">2025-05-16T08:27:26Z</dcterms:modified>
</cp:coreProperties>
</file>

<file path=docProps/thumbnail.jpeg>
</file>